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327" r:id="rId4"/>
    <p:sldId id="273" r:id="rId5"/>
    <p:sldId id="329" r:id="rId6"/>
    <p:sldId id="319" r:id="rId7"/>
    <p:sldId id="281" r:id="rId8"/>
    <p:sldId id="286" r:id="rId9"/>
    <p:sldId id="287" r:id="rId10"/>
    <p:sldId id="288" r:id="rId11"/>
    <p:sldId id="289" r:id="rId12"/>
    <p:sldId id="282" r:id="rId13"/>
    <p:sldId id="290" r:id="rId14"/>
    <p:sldId id="285" r:id="rId15"/>
    <p:sldId id="330" r:id="rId16"/>
    <p:sldId id="291" r:id="rId17"/>
    <p:sldId id="293" r:id="rId18"/>
    <p:sldId id="295" r:id="rId19"/>
    <p:sldId id="296" r:id="rId20"/>
    <p:sldId id="297" r:id="rId21"/>
    <p:sldId id="298" r:id="rId22"/>
    <p:sldId id="302" r:id="rId23"/>
    <p:sldId id="300" r:id="rId24"/>
    <p:sldId id="323" r:id="rId25"/>
    <p:sldId id="322" r:id="rId26"/>
    <p:sldId id="324" r:id="rId27"/>
    <p:sldId id="326" r:id="rId28"/>
    <p:sldId id="303" r:id="rId29"/>
    <p:sldId id="331" r:id="rId30"/>
    <p:sldId id="304" r:id="rId31"/>
    <p:sldId id="306" r:id="rId32"/>
    <p:sldId id="334" r:id="rId33"/>
    <p:sldId id="335" r:id="rId34"/>
    <p:sldId id="338" r:id="rId35"/>
    <p:sldId id="342" r:id="rId36"/>
    <p:sldId id="354" r:id="rId37"/>
    <p:sldId id="356" r:id="rId38"/>
    <p:sldId id="351" r:id="rId39"/>
    <p:sldId id="352" r:id="rId40"/>
    <p:sldId id="268" r:id="rId4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苹方 中等" panose="020B0400000000000000" charset="-122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苹方 中等" panose="020B0400000000000000" charset="-122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苹方 中等" panose="020B0400000000000000" charset="-122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苹方 中等" panose="020B0400000000000000" charset="-122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苹方 中等" panose="020B0400000000000000" charset="-122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苹方 中等" panose="020B0400000000000000" charset="-122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苹方 中等" panose="020B0400000000000000" charset="-122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苹方 中等" panose="020B0400000000000000" charset="-122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6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苹方 中等" panose="020B0400000000000000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65">
          <p15:clr>
            <a:srgbClr val="A4A3A4"/>
          </p15:clr>
        </p15:guide>
        <p15:guide id="2" pos="2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0F4"/>
    <a:srgbClr val="301E05"/>
    <a:srgbClr val="2B85A0"/>
    <a:srgbClr val="3FB9DD"/>
    <a:srgbClr val="53585F"/>
    <a:srgbClr val="DC1313"/>
    <a:srgbClr val="F9FBFA"/>
    <a:srgbClr val="C82506"/>
    <a:srgbClr val="C82A06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15"/>
    <p:restoredTop sz="85497"/>
  </p:normalViewPr>
  <p:slideViewPr>
    <p:cSldViewPr snapToGrid="0" snapToObjects="1">
      <p:cViewPr>
        <p:scale>
          <a:sx n="117" d="100"/>
          <a:sy n="117" d="100"/>
        </p:scale>
        <p:origin x="3008" y="400"/>
      </p:cViewPr>
      <p:guideLst>
        <p:guide orient="horz" pos="2165"/>
        <p:guide pos="29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E794C7-510E-1A47-8C72-EB78B2F210B8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40E7789-DC7A-5D4D-BA15-9D5D321B55C9}">
      <dgm:prSet custT="1"/>
      <dgm:spPr>
        <a:solidFill>
          <a:srgbClr val="2D8CF0"/>
        </a:solidFill>
      </dgm:spPr>
      <dgm:t>
        <a:bodyPr/>
        <a:lstStyle/>
        <a:p>
          <a:pPr rtl="0"/>
          <a:r>
            <a:rPr lang="en-US" altLang="zh-CN" sz="1800" dirty="0" smtClean="0">
              <a:latin typeface="Microsoft YaHei" charset="0"/>
              <a:ea typeface="Microsoft YaHei" charset="0"/>
              <a:cs typeface="Microsoft YaHei" charset="0"/>
            </a:rPr>
            <a:t>About</a:t>
          </a:r>
          <a:r>
            <a:rPr lang="zh-CN" altLang="en-US" sz="1800" dirty="0" smtClean="0">
              <a:latin typeface="Microsoft YaHei" charset="0"/>
              <a:ea typeface="Microsoft YaHei" charset="0"/>
              <a:cs typeface="Microsoft YaHei" charset="0"/>
            </a:rPr>
            <a:t> </a:t>
          </a:r>
          <a:r>
            <a:rPr lang="en-US" altLang="zh-CN" sz="1800" dirty="0" smtClean="0">
              <a:latin typeface="Microsoft YaHei" charset="0"/>
              <a:ea typeface="Microsoft YaHei" charset="0"/>
              <a:cs typeface="Microsoft YaHei" charset="0"/>
            </a:rPr>
            <a:t>me</a:t>
          </a:r>
          <a:endParaRPr lang="zh-CN" altLang="en-US" sz="18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14326475-F6B5-9A43-BB69-51ECDDEE2587}" type="parTrans" cxnId="{95959FAF-5ADD-124E-98FB-F770A6A96696}">
      <dgm:prSet/>
      <dgm:spPr/>
      <dgm:t>
        <a:bodyPr/>
        <a:lstStyle/>
        <a:p>
          <a:endParaRPr lang="zh-CN" altLang="en-US"/>
        </a:p>
      </dgm:t>
    </dgm:pt>
    <dgm:pt modelId="{0AA08182-3AE1-BE49-818D-ACBE188F53AB}" type="sibTrans" cxnId="{95959FAF-5ADD-124E-98FB-F770A6A96696}">
      <dgm:prSet/>
      <dgm:spPr/>
      <dgm:t>
        <a:bodyPr/>
        <a:lstStyle/>
        <a:p>
          <a:endParaRPr lang="zh-CN" altLang="en-US"/>
        </a:p>
      </dgm:t>
    </dgm:pt>
    <dgm:pt modelId="{F4A688D6-4A62-FC48-9C14-277FBD512836}">
      <dgm:prSet custT="1"/>
      <dgm:spPr>
        <a:solidFill>
          <a:srgbClr val="2D8CF0"/>
        </a:solidFill>
      </dgm:spPr>
      <dgm:t>
        <a:bodyPr/>
        <a:lstStyle/>
        <a:p>
          <a:r>
            <a:rPr lang="en-US" altLang="zh-CN" sz="1800" dirty="0" smtClean="0">
              <a:latin typeface="Microsoft YaHei" charset="0"/>
              <a:ea typeface="Microsoft YaHei" charset="0"/>
              <a:cs typeface="Microsoft YaHei" charset="0"/>
            </a:rPr>
            <a:t>About</a:t>
          </a:r>
          <a:r>
            <a:rPr lang="zh-CN" altLang="en-US" sz="1800" dirty="0" smtClean="0">
              <a:latin typeface="Microsoft YaHei" charset="0"/>
              <a:ea typeface="Microsoft YaHei" charset="0"/>
              <a:cs typeface="Microsoft YaHei" charset="0"/>
            </a:rPr>
            <a:t> </a:t>
          </a:r>
          <a:r>
            <a:rPr lang="en-US" altLang="zh-CN" sz="1800" dirty="0" err="1" smtClean="0">
              <a:latin typeface="Microsoft YaHei" charset="0"/>
              <a:ea typeface="Microsoft YaHei" charset="0"/>
              <a:cs typeface="Microsoft YaHei" charset="0"/>
            </a:rPr>
            <a:t>TalkingData</a:t>
          </a:r>
          <a:endParaRPr lang="zh-CN" altLang="en-US" sz="18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D53DB6F6-676E-3344-934B-126E74A8F8EB}" type="parTrans" cxnId="{16622A47-A33A-1648-A128-9B9390302819}">
      <dgm:prSet/>
      <dgm:spPr/>
      <dgm:t>
        <a:bodyPr/>
        <a:lstStyle/>
        <a:p>
          <a:endParaRPr lang="zh-CN" altLang="en-US"/>
        </a:p>
      </dgm:t>
    </dgm:pt>
    <dgm:pt modelId="{EC0F4CC7-D93E-3B46-AB9A-C6FB25107182}" type="sibTrans" cxnId="{16622A47-A33A-1648-A128-9B9390302819}">
      <dgm:prSet/>
      <dgm:spPr/>
      <dgm:t>
        <a:bodyPr/>
        <a:lstStyle/>
        <a:p>
          <a:endParaRPr lang="zh-CN" altLang="en-US"/>
        </a:p>
      </dgm:t>
    </dgm:pt>
    <dgm:pt modelId="{0F7B2962-4161-E24F-97CA-DE0F085E742B}">
      <dgm:prSet custT="1"/>
      <dgm:spPr>
        <a:noFill/>
        <a:ln>
          <a:solidFill>
            <a:srgbClr val="2D8CF0"/>
          </a:solidFill>
        </a:ln>
      </dgm:spPr>
      <dgm:t>
        <a:bodyPr/>
        <a:lstStyle/>
        <a:p>
          <a:pPr rtl="0"/>
          <a:r>
            <a:rPr lang="en-US" altLang="en-US" sz="1200" dirty="0" smtClean="0">
              <a:latin typeface="Microsoft YaHei" charset="0"/>
              <a:ea typeface="Microsoft YaHei" charset="0"/>
              <a:cs typeface="Microsoft YaHei" charset="0"/>
            </a:rPr>
            <a:t>Founded in 2011, </a:t>
          </a:r>
          <a:r>
            <a:rPr lang="en-US" altLang="en-US" sz="1200" dirty="0" err="1" smtClean="0">
              <a:latin typeface="Microsoft YaHei" charset="0"/>
              <a:ea typeface="Microsoft YaHei" charset="0"/>
              <a:cs typeface="Microsoft YaHei" charset="0"/>
            </a:rPr>
            <a:t>TalkingData</a:t>
          </a:r>
          <a:r>
            <a:rPr lang="en-US" altLang="en-US" sz="1200" dirty="0" smtClean="0">
              <a:latin typeface="Microsoft YaHei" charset="0"/>
              <a:ea typeface="Microsoft YaHei" charset="0"/>
              <a:cs typeface="Microsoft YaHei" charset="0"/>
            </a:rPr>
            <a:t> is China’s leading third-party big data platform. With </a:t>
          </a:r>
          <a:r>
            <a:rPr lang="en-US" altLang="en-US" sz="1200" dirty="0" err="1" smtClean="0">
              <a:latin typeface="Microsoft YaHei" charset="0"/>
              <a:ea typeface="Microsoft YaHei" charset="0"/>
              <a:cs typeface="Microsoft YaHei" charset="0"/>
            </a:rPr>
            <a:t>SmartDP</a:t>
          </a:r>
          <a:r>
            <a:rPr lang="en-US" altLang="en-US" sz="1200" dirty="0" smtClean="0">
              <a:latin typeface="Microsoft YaHei" charset="0"/>
              <a:ea typeface="Microsoft YaHei" charset="0"/>
              <a:cs typeface="Microsoft YaHei" charset="0"/>
            </a:rPr>
            <a:t> as the core of its data intelligence application ecosystem, </a:t>
          </a:r>
          <a:r>
            <a:rPr lang="en-US" altLang="en-US" sz="1200" dirty="0" err="1" smtClean="0">
              <a:latin typeface="Microsoft YaHei" charset="0"/>
              <a:ea typeface="Microsoft YaHei" charset="0"/>
              <a:cs typeface="Microsoft YaHei" charset="0"/>
            </a:rPr>
            <a:t>TalkingData</a:t>
          </a:r>
          <a:r>
            <a:rPr lang="en-US" altLang="en-US" sz="1200" dirty="0" smtClean="0">
              <a:latin typeface="Microsoft YaHei" charset="0"/>
              <a:ea typeface="Microsoft YaHei" charset="0"/>
              <a:cs typeface="Microsoft YaHei" charset="0"/>
            </a:rPr>
            <a:t> empowers enterprises and helps them achieve a data-driven digital transformation.
From the beginning, </a:t>
          </a:r>
          <a:r>
            <a:rPr lang="en-US" altLang="en-US" sz="1200" dirty="0" err="1" smtClean="0">
              <a:latin typeface="Microsoft YaHei" charset="0"/>
              <a:ea typeface="Microsoft YaHei" charset="0"/>
              <a:cs typeface="Microsoft YaHei" charset="0"/>
            </a:rPr>
            <a:t>TalkingData’s</a:t>
          </a:r>
          <a:r>
            <a:rPr lang="en-US" altLang="en-US" sz="1200" dirty="0" smtClean="0">
              <a:latin typeface="Microsoft YaHei" charset="0"/>
              <a:ea typeface="Microsoft YaHei" charset="0"/>
              <a:cs typeface="Microsoft YaHei" charset="0"/>
            </a:rPr>
            <a:t> vision of using “big data for smarter business decisions and a better world” has allowed it to gradually become China’s leading data intelligence solution provider. </a:t>
          </a:r>
          <a:r>
            <a:rPr lang="en-US" altLang="en-US" sz="1200" dirty="0" err="1" smtClean="0">
              <a:latin typeface="Microsoft YaHei" charset="0"/>
              <a:ea typeface="Microsoft YaHei" charset="0"/>
              <a:cs typeface="Microsoft YaHei" charset="0"/>
            </a:rPr>
            <a:t>TalkingData</a:t>
          </a:r>
          <a:r>
            <a:rPr lang="en-US" altLang="en-US" sz="1200" dirty="0" smtClean="0">
              <a:latin typeface="Microsoft YaHei" charset="0"/>
              <a:ea typeface="Microsoft YaHei" charset="0"/>
              <a:cs typeface="Microsoft YaHei" charset="0"/>
            </a:rPr>
            <a:t> creates value for clients and serves as their “performance partner,” helping modern enterprises achieve data-driven transformation and accelerating the digitization of clients from various industries. Using data-generated insights to change how people see the world and themselves, </a:t>
          </a:r>
          <a:r>
            <a:rPr lang="en-US" altLang="en-US" sz="1200" dirty="0" err="1" smtClean="0">
              <a:latin typeface="Microsoft YaHei" charset="0"/>
              <a:ea typeface="Microsoft YaHei" charset="0"/>
              <a:cs typeface="Microsoft YaHei" charset="0"/>
            </a:rPr>
            <a:t>TalkingData</a:t>
          </a:r>
          <a:r>
            <a:rPr lang="en-US" altLang="en-US" sz="1200" dirty="0" smtClean="0">
              <a:latin typeface="Microsoft YaHei" charset="0"/>
              <a:ea typeface="Microsoft YaHei" charset="0"/>
              <a:cs typeface="Microsoft YaHei" charset="0"/>
            </a:rPr>
            <a:t> hopes to ultimately improve people’s lives.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A56679D1-7957-3B40-862E-B5305CB4AECC}" type="parTrans" cxnId="{5A3E8227-4F2D-8F45-9ED5-8D00AAEC9B06}">
      <dgm:prSet/>
      <dgm:spPr/>
      <dgm:t>
        <a:bodyPr/>
        <a:lstStyle/>
        <a:p>
          <a:endParaRPr lang="zh-CN" altLang="en-US"/>
        </a:p>
      </dgm:t>
    </dgm:pt>
    <dgm:pt modelId="{094C1773-1AF6-A14B-8F2F-C3E9AE02BD99}" type="sibTrans" cxnId="{5A3E8227-4F2D-8F45-9ED5-8D00AAEC9B06}">
      <dgm:prSet/>
      <dgm:spPr/>
      <dgm:t>
        <a:bodyPr/>
        <a:lstStyle/>
        <a:p>
          <a:endParaRPr lang="zh-CN" altLang="en-US"/>
        </a:p>
      </dgm:t>
    </dgm:pt>
    <dgm:pt modelId="{950C4F60-249D-394B-AB2C-CE0755B64ECA}">
      <dgm:prSet custT="1"/>
      <dgm:spPr>
        <a:noFill/>
        <a:ln>
          <a:solidFill>
            <a:srgbClr val="2D8CF0"/>
          </a:solidFill>
        </a:ln>
      </dgm:spPr>
      <dgm:t>
        <a:bodyPr/>
        <a:lstStyle/>
        <a:p>
          <a:pPr rtl="0"/>
          <a:r>
            <a:rPr lang="en-US" altLang="en-US" sz="1200" dirty="0" smtClean="0">
              <a:latin typeface="Microsoft YaHei" charset="0"/>
              <a:ea typeface="Microsoft YaHei" charset="0"/>
              <a:cs typeface="Microsoft YaHei" charset="0"/>
            </a:rPr>
            <a:t>Seven years of practical experience in technical research and development(R&amp;D),focusing on distributed storage, distributed computing, real-time computing, etc.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D5C32EA5-4EAD-F744-B697-C53D48FF059B}" type="sibTrans" cxnId="{0E8661D4-E94B-A64C-BFDE-A177E925AEE4}">
      <dgm:prSet/>
      <dgm:spPr/>
      <dgm:t>
        <a:bodyPr/>
        <a:lstStyle/>
        <a:p>
          <a:endParaRPr lang="zh-CN" altLang="en-US"/>
        </a:p>
      </dgm:t>
    </dgm:pt>
    <dgm:pt modelId="{565FC7D8-0610-4A46-83B5-6C803B32422B}" type="parTrans" cxnId="{0E8661D4-E94B-A64C-BFDE-A177E925AEE4}">
      <dgm:prSet/>
      <dgm:spPr/>
      <dgm:t>
        <a:bodyPr/>
        <a:lstStyle/>
        <a:p>
          <a:endParaRPr lang="zh-CN" altLang="en-US"/>
        </a:p>
      </dgm:t>
    </dgm:pt>
    <dgm:pt modelId="{36E54778-A6A9-004C-A3A3-8D0A49C1F1D4}">
      <dgm:prSet custT="1"/>
      <dgm:spPr>
        <a:noFill/>
        <a:ln>
          <a:solidFill>
            <a:srgbClr val="2D8CF0"/>
          </a:solidFill>
        </a:ln>
      </dgm:spPr>
      <dgm:t>
        <a:bodyPr/>
        <a:lstStyle/>
        <a:p>
          <a:pPr rtl="0"/>
          <a:r>
            <a:rPr lang="en-US" altLang="en-US" sz="1200" dirty="0" smtClean="0">
              <a:latin typeface="Microsoft YaHei" charset="0"/>
              <a:ea typeface="Microsoft YaHei" charset="0"/>
              <a:cs typeface="Microsoft YaHei" charset="0"/>
            </a:rPr>
            <a:t>Successively worked in </a:t>
          </a:r>
          <a:r>
            <a:rPr lang="en-US" altLang="en-US" sz="1200" dirty="0" err="1" smtClean="0">
              <a:latin typeface="Microsoft YaHei" charset="0"/>
              <a:ea typeface="Microsoft YaHei" charset="0"/>
              <a:cs typeface="Microsoft YaHei" charset="0"/>
            </a:rPr>
            <a:t>Sina</a:t>
          </a:r>
          <a:r>
            <a:rPr lang="en-US" altLang="en-US" sz="1200" dirty="0" smtClean="0">
              <a:latin typeface="Microsoft YaHei" charset="0"/>
              <a:ea typeface="Microsoft YaHei" charset="0"/>
              <a:cs typeface="Microsoft YaHei" charset="0"/>
            </a:rPr>
            <a:t> </a:t>
          </a:r>
          <a:r>
            <a:rPr lang="en-US" altLang="en-US" sz="1200" dirty="0" err="1" smtClean="0">
              <a:latin typeface="Microsoft YaHei" charset="0"/>
              <a:ea typeface="Microsoft YaHei" charset="0"/>
              <a:cs typeface="Microsoft YaHei" charset="0"/>
            </a:rPr>
            <a:t>Weibo</a:t>
          </a:r>
          <a:r>
            <a:rPr lang="en-US" altLang="en-US" sz="1200" dirty="0" smtClean="0">
              <a:latin typeface="Microsoft YaHei" charset="0"/>
              <a:ea typeface="Microsoft YaHei" charset="0"/>
              <a:cs typeface="Microsoft YaHei" charset="0"/>
            </a:rPr>
            <a:t> and </a:t>
          </a:r>
          <a:r>
            <a:rPr lang="en-US" altLang="en-US" sz="1200" dirty="0" err="1" smtClean="0">
              <a:latin typeface="Microsoft YaHei" charset="0"/>
              <a:ea typeface="Microsoft YaHei" charset="0"/>
              <a:cs typeface="Microsoft YaHei" charset="0"/>
            </a:rPr>
            <a:t>TalkingData</a:t>
          </a:r>
          <a:r>
            <a:rPr lang="en-US" altLang="en-US" sz="1200" dirty="0" smtClean="0">
              <a:latin typeface="Microsoft YaHei" charset="0"/>
              <a:ea typeface="Microsoft YaHei" charset="0"/>
              <a:cs typeface="Microsoft YaHei" charset="0"/>
            </a:rPr>
            <a:t>, and served as the big data Team Leader of </a:t>
          </a:r>
          <a:r>
            <a:rPr lang="en-US" altLang="en-US" sz="1200" dirty="0" err="1" smtClean="0">
              <a:latin typeface="Microsoft YaHei" charset="0"/>
              <a:ea typeface="Microsoft YaHei" charset="0"/>
              <a:cs typeface="Microsoft YaHei" charset="0"/>
            </a:rPr>
            <a:t>Sina</a:t>
          </a:r>
          <a:r>
            <a:rPr lang="en-US" altLang="en-US" sz="1200" dirty="0" smtClean="0">
              <a:latin typeface="Microsoft YaHei" charset="0"/>
              <a:ea typeface="Microsoft YaHei" charset="0"/>
              <a:cs typeface="Microsoft YaHei" charset="0"/>
            </a:rPr>
            <a:t> </a:t>
          </a:r>
          <a:r>
            <a:rPr lang="en-US" altLang="en-US" sz="1200" dirty="0" err="1" smtClean="0">
              <a:latin typeface="Microsoft YaHei" charset="0"/>
              <a:ea typeface="Microsoft YaHei" charset="0"/>
              <a:cs typeface="Microsoft YaHei" charset="0"/>
            </a:rPr>
            <a:t>r&amp;d</a:t>
          </a:r>
          <a:r>
            <a:rPr lang="en-US" altLang="en-US" sz="1200" dirty="0" smtClean="0">
              <a:latin typeface="Microsoft YaHei" charset="0"/>
              <a:ea typeface="Microsoft YaHei" charset="0"/>
              <a:cs typeface="Microsoft YaHei" charset="0"/>
            </a:rPr>
            <a:t> center.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32F20874-F998-8A40-8F34-3DB800326A95}" type="parTrans" cxnId="{9E73429F-7A7C-1D45-B3C3-A0C1AE0D4524}">
      <dgm:prSet/>
      <dgm:spPr/>
      <dgm:t>
        <a:bodyPr/>
        <a:lstStyle/>
        <a:p>
          <a:endParaRPr lang="zh-CN" altLang="en-US"/>
        </a:p>
      </dgm:t>
    </dgm:pt>
    <dgm:pt modelId="{0E79D567-D788-764B-871B-B066E651FFB9}" type="sibTrans" cxnId="{9E73429F-7A7C-1D45-B3C3-A0C1AE0D4524}">
      <dgm:prSet/>
      <dgm:spPr/>
      <dgm:t>
        <a:bodyPr/>
        <a:lstStyle/>
        <a:p>
          <a:endParaRPr lang="zh-CN" altLang="en-US"/>
        </a:p>
      </dgm:t>
    </dgm:pt>
    <dgm:pt modelId="{ECACA0AD-C7FF-D148-BF0D-8F8FD05A0D23}">
      <dgm:prSet custT="1"/>
      <dgm:spPr>
        <a:noFill/>
        <a:ln>
          <a:solidFill>
            <a:srgbClr val="2D8CF0"/>
          </a:solidFill>
        </a:ln>
      </dgm:spPr>
      <dgm:t>
        <a:bodyPr/>
        <a:lstStyle/>
        <a:p>
          <a:pPr rtl="0"/>
          <a:r>
            <a:rPr lang="en-US" altLang="en-US" sz="1200" dirty="0" smtClean="0">
              <a:latin typeface="Microsoft YaHei" charset="0"/>
              <a:ea typeface="Microsoft YaHei" charset="0"/>
              <a:cs typeface="Microsoft YaHei" charset="0"/>
            </a:rPr>
            <a:t>Technical </a:t>
          </a:r>
          <a:r>
            <a:rPr lang="en-US" altLang="en-US" sz="1200" dirty="0" err="1" smtClean="0">
              <a:latin typeface="Microsoft YaHei" charset="0"/>
              <a:ea typeface="Microsoft YaHei" charset="0"/>
              <a:cs typeface="Microsoft YaHei" charset="0"/>
            </a:rPr>
            <a:t>speechers</a:t>
          </a:r>
          <a:r>
            <a:rPr lang="en-US" altLang="en-US" sz="1200" dirty="0" smtClean="0">
              <a:latin typeface="Microsoft YaHei" charset="0"/>
              <a:ea typeface="Microsoft YaHei" charset="0"/>
              <a:cs typeface="Microsoft YaHei" charset="0"/>
            </a:rPr>
            <a:t> on the platforms of China Hadoop, Strata Hadoop/Data Conference and DTCC.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BBDB13C9-4589-0544-AACC-B2E150D9E2B6}" type="parTrans" cxnId="{D13D8C35-B4AD-6347-8799-B6ACFB2DAC56}">
      <dgm:prSet/>
      <dgm:spPr/>
      <dgm:t>
        <a:bodyPr/>
        <a:lstStyle/>
        <a:p>
          <a:endParaRPr lang="zh-CN" altLang="en-US"/>
        </a:p>
      </dgm:t>
    </dgm:pt>
    <dgm:pt modelId="{666555F1-6FD2-FB48-B452-656CEB7D1C28}" type="sibTrans" cxnId="{D13D8C35-B4AD-6347-8799-B6ACFB2DAC56}">
      <dgm:prSet/>
      <dgm:spPr/>
      <dgm:t>
        <a:bodyPr/>
        <a:lstStyle/>
        <a:p>
          <a:endParaRPr lang="zh-CN" altLang="en-US"/>
        </a:p>
      </dgm:t>
    </dgm:pt>
    <dgm:pt modelId="{159D8BCA-C0D5-7E41-8302-11F79FC197D9}" type="pres">
      <dgm:prSet presAssocID="{F9E794C7-510E-1A47-8C72-EB78B2F210B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84E208F-739E-3147-9F4A-A7F4DB5E085A}" type="pres">
      <dgm:prSet presAssocID="{140E7789-DC7A-5D4D-BA15-9D5D321B55C9}" presName="parentLin" presStyleCnt="0"/>
      <dgm:spPr/>
    </dgm:pt>
    <dgm:pt modelId="{19858747-B11D-6842-A5C7-870D57B538EF}" type="pres">
      <dgm:prSet presAssocID="{140E7789-DC7A-5D4D-BA15-9D5D321B55C9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2823891D-8A28-EC41-B904-7D0A6D1CF47B}" type="pres">
      <dgm:prSet presAssocID="{140E7789-DC7A-5D4D-BA15-9D5D321B55C9}" presName="parentText" presStyleLbl="node1" presStyleIdx="0" presStyleCnt="2" custScaleX="45133" custScaleY="42005" custLinFactX="-780" custLinFactNeighborX="-100000" custLinFactNeighborY="-1449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527D4D-22B8-4943-976B-42018EFCE377}" type="pres">
      <dgm:prSet presAssocID="{140E7789-DC7A-5D4D-BA15-9D5D321B55C9}" presName="negativeSpace" presStyleCnt="0"/>
      <dgm:spPr/>
    </dgm:pt>
    <dgm:pt modelId="{99ED5F2D-52F7-2D44-A114-6F546FF32181}" type="pres">
      <dgm:prSet presAssocID="{140E7789-DC7A-5D4D-BA15-9D5D321B55C9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D394CC-0E01-FB4E-BE79-08A4C93BF1DF}" type="pres">
      <dgm:prSet presAssocID="{0AA08182-3AE1-BE49-818D-ACBE188F53AB}" presName="spaceBetweenRectangles" presStyleCnt="0"/>
      <dgm:spPr/>
    </dgm:pt>
    <dgm:pt modelId="{E3597735-B6AB-BA4C-B2B7-6F1A9FEF2DB0}" type="pres">
      <dgm:prSet presAssocID="{F4A688D6-4A62-FC48-9C14-277FBD512836}" presName="parentLin" presStyleCnt="0"/>
      <dgm:spPr/>
    </dgm:pt>
    <dgm:pt modelId="{72580D96-A3FD-BD44-A39C-6D15180F3519}" type="pres">
      <dgm:prSet presAssocID="{F4A688D6-4A62-FC48-9C14-277FBD512836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7AD065F1-CEDC-9443-BDDD-AAE3B72AC377}" type="pres">
      <dgm:prSet presAssocID="{F4A688D6-4A62-FC48-9C14-277FBD512836}" presName="parentText" presStyleLbl="node1" presStyleIdx="1" presStyleCnt="2" custScaleX="45133" custScaleY="43445" custLinFactX="-195" custLinFactNeighborX="-100000" custLinFactNeighborY="-781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BDE382-BC95-F84A-B99B-692BA07B9EB1}" type="pres">
      <dgm:prSet presAssocID="{F4A688D6-4A62-FC48-9C14-277FBD512836}" presName="negativeSpace" presStyleCnt="0"/>
      <dgm:spPr/>
    </dgm:pt>
    <dgm:pt modelId="{8234564A-5258-7B49-971E-D2D3A9394206}" type="pres">
      <dgm:prSet presAssocID="{F4A688D6-4A62-FC48-9C14-277FBD512836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D107FA3-96F2-DA4A-920B-F6F1A8233C7C}" type="presOf" srcId="{140E7789-DC7A-5D4D-BA15-9D5D321B55C9}" destId="{2823891D-8A28-EC41-B904-7D0A6D1CF47B}" srcOrd="1" destOrd="0" presId="urn:microsoft.com/office/officeart/2005/8/layout/list1"/>
    <dgm:cxn modelId="{E1DB7746-29DB-EF47-9559-5212737826B6}" type="presOf" srcId="{F4A688D6-4A62-FC48-9C14-277FBD512836}" destId="{7AD065F1-CEDC-9443-BDDD-AAE3B72AC377}" srcOrd="1" destOrd="0" presId="urn:microsoft.com/office/officeart/2005/8/layout/list1"/>
    <dgm:cxn modelId="{BB917516-A81B-2E4C-99A8-A4E74E340EBF}" type="presOf" srcId="{36E54778-A6A9-004C-A3A3-8D0A49C1F1D4}" destId="{99ED5F2D-52F7-2D44-A114-6F546FF32181}" srcOrd="0" destOrd="1" presId="urn:microsoft.com/office/officeart/2005/8/layout/list1"/>
    <dgm:cxn modelId="{FA9873D2-62AE-2F4E-9335-4A3B87DEACEF}" type="presOf" srcId="{ECACA0AD-C7FF-D148-BF0D-8F8FD05A0D23}" destId="{99ED5F2D-52F7-2D44-A114-6F546FF32181}" srcOrd="0" destOrd="2" presId="urn:microsoft.com/office/officeart/2005/8/layout/list1"/>
    <dgm:cxn modelId="{2596893C-BBD0-1B4E-8C08-481345604579}" type="presOf" srcId="{0F7B2962-4161-E24F-97CA-DE0F085E742B}" destId="{8234564A-5258-7B49-971E-D2D3A9394206}" srcOrd="0" destOrd="0" presId="urn:microsoft.com/office/officeart/2005/8/layout/list1"/>
    <dgm:cxn modelId="{9E73429F-7A7C-1D45-B3C3-A0C1AE0D4524}" srcId="{140E7789-DC7A-5D4D-BA15-9D5D321B55C9}" destId="{36E54778-A6A9-004C-A3A3-8D0A49C1F1D4}" srcOrd="1" destOrd="0" parTransId="{32F20874-F998-8A40-8F34-3DB800326A95}" sibTransId="{0E79D567-D788-764B-871B-B066E651FFB9}"/>
    <dgm:cxn modelId="{A9E04156-25CF-E24C-A9AF-38FB0EF5F518}" type="presOf" srcId="{F9E794C7-510E-1A47-8C72-EB78B2F210B8}" destId="{159D8BCA-C0D5-7E41-8302-11F79FC197D9}" srcOrd="0" destOrd="0" presId="urn:microsoft.com/office/officeart/2005/8/layout/list1"/>
    <dgm:cxn modelId="{16622A47-A33A-1648-A128-9B9390302819}" srcId="{F9E794C7-510E-1A47-8C72-EB78B2F210B8}" destId="{F4A688D6-4A62-FC48-9C14-277FBD512836}" srcOrd="1" destOrd="0" parTransId="{D53DB6F6-676E-3344-934B-126E74A8F8EB}" sibTransId="{EC0F4CC7-D93E-3B46-AB9A-C6FB25107182}"/>
    <dgm:cxn modelId="{C625F3F0-C2EE-CF4C-AEB0-D65714665874}" type="presOf" srcId="{140E7789-DC7A-5D4D-BA15-9D5D321B55C9}" destId="{19858747-B11D-6842-A5C7-870D57B538EF}" srcOrd="0" destOrd="0" presId="urn:microsoft.com/office/officeart/2005/8/layout/list1"/>
    <dgm:cxn modelId="{8C3F26AD-AAA5-CF4B-A04F-D73FE607364A}" type="presOf" srcId="{F4A688D6-4A62-FC48-9C14-277FBD512836}" destId="{72580D96-A3FD-BD44-A39C-6D15180F3519}" srcOrd="0" destOrd="0" presId="urn:microsoft.com/office/officeart/2005/8/layout/list1"/>
    <dgm:cxn modelId="{5A3E8227-4F2D-8F45-9ED5-8D00AAEC9B06}" srcId="{F4A688D6-4A62-FC48-9C14-277FBD512836}" destId="{0F7B2962-4161-E24F-97CA-DE0F085E742B}" srcOrd="0" destOrd="0" parTransId="{A56679D1-7957-3B40-862E-B5305CB4AECC}" sibTransId="{094C1773-1AF6-A14B-8F2F-C3E9AE02BD99}"/>
    <dgm:cxn modelId="{95959FAF-5ADD-124E-98FB-F770A6A96696}" srcId="{F9E794C7-510E-1A47-8C72-EB78B2F210B8}" destId="{140E7789-DC7A-5D4D-BA15-9D5D321B55C9}" srcOrd="0" destOrd="0" parTransId="{14326475-F6B5-9A43-BB69-51ECDDEE2587}" sibTransId="{0AA08182-3AE1-BE49-818D-ACBE188F53AB}"/>
    <dgm:cxn modelId="{90AE0012-37F7-A54A-9A53-769F46306BCD}" type="presOf" srcId="{950C4F60-249D-394B-AB2C-CE0755B64ECA}" destId="{99ED5F2D-52F7-2D44-A114-6F546FF32181}" srcOrd="0" destOrd="0" presId="urn:microsoft.com/office/officeart/2005/8/layout/list1"/>
    <dgm:cxn modelId="{D13D8C35-B4AD-6347-8799-B6ACFB2DAC56}" srcId="{140E7789-DC7A-5D4D-BA15-9D5D321B55C9}" destId="{ECACA0AD-C7FF-D148-BF0D-8F8FD05A0D23}" srcOrd="2" destOrd="0" parTransId="{BBDB13C9-4589-0544-AACC-B2E150D9E2B6}" sibTransId="{666555F1-6FD2-FB48-B452-656CEB7D1C28}"/>
    <dgm:cxn modelId="{0E8661D4-E94B-A64C-BFDE-A177E925AEE4}" srcId="{140E7789-DC7A-5D4D-BA15-9D5D321B55C9}" destId="{950C4F60-249D-394B-AB2C-CE0755B64ECA}" srcOrd="0" destOrd="0" parTransId="{565FC7D8-0610-4A46-83B5-6C803B32422B}" sibTransId="{D5C32EA5-4EAD-F744-B697-C53D48FF059B}"/>
    <dgm:cxn modelId="{F150FA2F-323A-4C4E-81EE-4F6A0819EC02}" type="presParOf" srcId="{159D8BCA-C0D5-7E41-8302-11F79FC197D9}" destId="{484E208F-739E-3147-9F4A-A7F4DB5E085A}" srcOrd="0" destOrd="0" presId="urn:microsoft.com/office/officeart/2005/8/layout/list1"/>
    <dgm:cxn modelId="{C81E1DFC-8BAB-E14D-B4B4-7E0D8AB490FD}" type="presParOf" srcId="{484E208F-739E-3147-9F4A-A7F4DB5E085A}" destId="{19858747-B11D-6842-A5C7-870D57B538EF}" srcOrd="0" destOrd="0" presId="urn:microsoft.com/office/officeart/2005/8/layout/list1"/>
    <dgm:cxn modelId="{B5DCD780-FFEB-184E-AF08-63E8F339436B}" type="presParOf" srcId="{484E208F-739E-3147-9F4A-A7F4DB5E085A}" destId="{2823891D-8A28-EC41-B904-7D0A6D1CF47B}" srcOrd="1" destOrd="0" presId="urn:microsoft.com/office/officeart/2005/8/layout/list1"/>
    <dgm:cxn modelId="{8795E97D-8EC6-7A47-92EB-4A66FFEC5D58}" type="presParOf" srcId="{159D8BCA-C0D5-7E41-8302-11F79FC197D9}" destId="{A0527D4D-22B8-4943-976B-42018EFCE377}" srcOrd="1" destOrd="0" presId="urn:microsoft.com/office/officeart/2005/8/layout/list1"/>
    <dgm:cxn modelId="{F8D08157-91FA-2942-ACA9-F04E9667B0E6}" type="presParOf" srcId="{159D8BCA-C0D5-7E41-8302-11F79FC197D9}" destId="{99ED5F2D-52F7-2D44-A114-6F546FF32181}" srcOrd="2" destOrd="0" presId="urn:microsoft.com/office/officeart/2005/8/layout/list1"/>
    <dgm:cxn modelId="{3B10B9C1-EC23-A744-9D1A-C346A60D17DF}" type="presParOf" srcId="{159D8BCA-C0D5-7E41-8302-11F79FC197D9}" destId="{86D394CC-0E01-FB4E-BE79-08A4C93BF1DF}" srcOrd="3" destOrd="0" presId="urn:microsoft.com/office/officeart/2005/8/layout/list1"/>
    <dgm:cxn modelId="{00111022-7E2C-094D-9FC5-8AF2312FB653}" type="presParOf" srcId="{159D8BCA-C0D5-7E41-8302-11F79FC197D9}" destId="{E3597735-B6AB-BA4C-B2B7-6F1A9FEF2DB0}" srcOrd="4" destOrd="0" presId="urn:microsoft.com/office/officeart/2005/8/layout/list1"/>
    <dgm:cxn modelId="{5ABD10E9-6E5C-1A46-9C53-65A2BB99E645}" type="presParOf" srcId="{E3597735-B6AB-BA4C-B2B7-6F1A9FEF2DB0}" destId="{72580D96-A3FD-BD44-A39C-6D15180F3519}" srcOrd="0" destOrd="0" presId="urn:microsoft.com/office/officeart/2005/8/layout/list1"/>
    <dgm:cxn modelId="{32C0A985-4818-D243-98C2-66A6B1BFA7D4}" type="presParOf" srcId="{E3597735-B6AB-BA4C-B2B7-6F1A9FEF2DB0}" destId="{7AD065F1-CEDC-9443-BDDD-AAE3B72AC377}" srcOrd="1" destOrd="0" presId="urn:microsoft.com/office/officeart/2005/8/layout/list1"/>
    <dgm:cxn modelId="{7AA30886-873D-564C-AFEF-6B468CBACA39}" type="presParOf" srcId="{159D8BCA-C0D5-7E41-8302-11F79FC197D9}" destId="{50BDE382-BC95-F84A-B99B-692BA07B9EB1}" srcOrd="5" destOrd="0" presId="urn:microsoft.com/office/officeart/2005/8/layout/list1"/>
    <dgm:cxn modelId="{698AFE16-9782-244F-9FC7-C84D51B61A04}" type="presParOf" srcId="{159D8BCA-C0D5-7E41-8302-11F79FC197D9}" destId="{8234564A-5258-7B49-971E-D2D3A939420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D5F2D-52F7-2D44-A114-6F546FF32181}">
      <dsp:nvSpPr>
        <dsp:cNvPr id="0" name=""/>
        <dsp:cNvSpPr/>
      </dsp:nvSpPr>
      <dsp:spPr>
        <a:xfrm>
          <a:off x="0" y="10792"/>
          <a:ext cx="7976507" cy="2079000"/>
        </a:xfrm>
        <a:prstGeom prst="rect">
          <a:avLst/>
        </a:prstGeom>
        <a:noFill/>
        <a:ln w="9525" cap="flat" cmpd="sng" algn="ctr">
          <a:solidFill>
            <a:srgbClr val="2D8CF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9066" tIns="833120" rIns="619066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Seven years of practical experience in technical research and development(R&amp;D),focusing on distributed storage, distributed computing, real-time computing, etc.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Successively worked in </a:t>
          </a:r>
          <a:r>
            <a:rPr lang="en-US" altLang="en-US" sz="1200" kern="1200" dirty="0" err="1" smtClean="0">
              <a:latin typeface="Microsoft YaHei" charset="0"/>
              <a:ea typeface="Microsoft YaHei" charset="0"/>
              <a:cs typeface="Microsoft YaHei" charset="0"/>
            </a:rPr>
            <a:t>Sina</a:t>
          </a:r>
          <a:r>
            <a:rPr lang="en-US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 </a:t>
          </a:r>
          <a:r>
            <a:rPr lang="en-US" altLang="en-US" sz="1200" kern="1200" dirty="0" err="1" smtClean="0">
              <a:latin typeface="Microsoft YaHei" charset="0"/>
              <a:ea typeface="Microsoft YaHei" charset="0"/>
              <a:cs typeface="Microsoft YaHei" charset="0"/>
            </a:rPr>
            <a:t>Weibo</a:t>
          </a:r>
          <a:r>
            <a:rPr lang="en-US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 and </a:t>
          </a:r>
          <a:r>
            <a:rPr lang="en-US" altLang="en-US" sz="1200" kern="1200" dirty="0" err="1" smtClean="0">
              <a:latin typeface="Microsoft YaHei" charset="0"/>
              <a:ea typeface="Microsoft YaHei" charset="0"/>
              <a:cs typeface="Microsoft YaHei" charset="0"/>
            </a:rPr>
            <a:t>TalkingData</a:t>
          </a:r>
          <a:r>
            <a:rPr lang="en-US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, and served as the big data Team Leader of </a:t>
          </a:r>
          <a:r>
            <a:rPr lang="en-US" altLang="en-US" sz="1200" kern="1200" dirty="0" err="1" smtClean="0">
              <a:latin typeface="Microsoft YaHei" charset="0"/>
              <a:ea typeface="Microsoft YaHei" charset="0"/>
              <a:cs typeface="Microsoft YaHei" charset="0"/>
            </a:rPr>
            <a:t>Sina</a:t>
          </a:r>
          <a:r>
            <a:rPr lang="en-US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 </a:t>
          </a:r>
          <a:r>
            <a:rPr lang="en-US" altLang="en-US" sz="1200" kern="1200" dirty="0" err="1" smtClean="0">
              <a:latin typeface="Microsoft YaHei" charset="0"/>
              <a:ea typeface="Microsoft YaHei" charset="0"/>
              <a:cs typeface="Microsoft YaHei" charset="0"/>
            </a:rPr>
            <a:t>r&amp;d</a:t>
          </a:r>
          <a:r>
            <a:rPr lang="en-US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 center.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Technical </a:t>
          </a:r>
          <a:r>
            <a:rPr lang="en-US" altLang="en-US" sz="1200" kern="1200" dirty="0" err="1" smtClean="0">
              <a:latin typeface="Microsoft YaHei" charset="0"/>
              <a:ea typeface="Microsoft YaHei" charset="0"/>
              <a:cs typeface="Microsoft YaHei" charset="0"/>
            </a:rPr>
            <a:t>speechers</a:t>
          </a:r>
          <a:r>
            <a:rPr lang="en-US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 on the platforms of China Hadoop, Strata Hadoop/Data Conference and DTCC.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0" y="10792"/>
        <a:ext cx="7976507" cy="2079000"/>
      </dsp:txXfrm>
    </dsp:sp>
    <dsp:sp modelId="{2823891D-8A28-EC41-B904-7D0A6D1CF47B}">
      <dsp:nvSpPr>
        <dsp:cNvPr id="0" name=""/>
        <dsp:cNvSpPr/>
      </dsp:nvSpPr>
      <dsp:spPr>
        <a:xfrm>
          <a:off x="0" y="0"/>
          <a:ext cx="2520025" cy="495995"/>
        </a:xfrm>
        <a:prstGeom prst="roundRect">
          <a:avLst/>
        </a:prstGeom>
        <a:solidFill>
          <a:srgbClr val="2D8CF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1045" tIns="0" rIns="211045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Microsoft YaHei" charset="0"/>
              <a:ea typeface="Microsoft YaHei" charset="0"/>
              <a:cs typeface="Microsoft YaHei" charset="0"/>
            </a:rPr>
            <a:t>About</a:t>
          </a:r>
          <a:r>
            <a:rPr lang="zh-CN" altLang="en-US" sz="1800" kern="1200" dirty="0" smtClean="0">
              <a:latin typeface="Microsoft YaHei" charset="0"/>
              <a:ea typeface="Microsoft YaHei" charset="0"/>
              <a:cs typeface="Microsoft YaHei" charset="0"/>
            </a:rPr>
            <a:t> </a:t>
          </a:r>
          <a:r>
            <a:rPr lang="en-US" altLang="zh-CN" sz="1800" kern="1200" dirty="0" smtClean="0">
              <a:latin typeface="Microsoft YaHei" charset="0"/>
              <a:ea typeface="Microsoft YaHei" charset="0"/>
              <a:cs typeface="Microsoft YaHei" charset="0"/>
            </a:rPr>
            <a:t>me</a:t>
          </a:r>
          <a:endParaRPr lang="zh-CN" altLang="en-US" sz="18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24212" y="24212"/>
        <a:ext cx="2471601" cy="447571"/>
      </dsp:txXfrm>
    </dsp:sp>
    <dsp:sp modelId="{8234564A-5258-7B49-971E-D2D3A9394206}">
      <dsp:nvSpPr>
        <dsp:cNvPr id="0" name=""/>
        <dsp:cNvSpPr/>
      </dsp:nvSpPr>
      <dsp:spPr>
        <a:xfrm>
          <a:off x="0" y="2228390"/>
          <a:ext cx="7976507" cy="2772000"/>
        </a:xfrm>
        <a:prstGeom prst="rect">
          <a:avLst/>
        </a:prstGeom>
        <a:noFill/>
        <a:ln w="9525" cap="flat" cmpd="sng" algn="ctr">
          <a:solidFill>
            <a:srgbClr val="2D8CF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9066" tIns="833120" rIns="619066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Founded in 2011, </a:t>
          </a:r>
          <a:r>
            <a:rPr lang="en-US" altLang="en-US" sz="1200" kern="1200" dirty="0" err="1" smtClean="0">
              <a:latin typeface="Microsoft YaHei" charset="0"/>
              <a:ea typeface="Microsoft YaHei" charset="0"/>
              <a:cs typeface="Microsoft YaHei" charset="0"/>
            </a:rPr>
            <a:t>TalkingData</a:t>
          </a:r>
          <a:r>
            <a:rPr lang="en-US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 is China’s leading third-party big data platform. With </a:t>
          </a:r>
          <a:r>
            <a:rPr lang="en-US" altLang="en-US" sz="1200" kern="1200" dirty="0" err="1" smtClean="0">
              <a:latin typeface="Microsoft YaHei" charset="0"/>
              <a:ea typeface="Microsoft YaHei" charset="0"/>
              <a:cs typeface="Microsoft YaHei" charset="0"/>
            </a:rPr>
            <a:t>SmartDP</a:t>
          </a:r>
          <a:r>
            <a:rPr lang="en-US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 as the core of its data intelligence application ecosystem, </a:t>
          </a:r>
          <a:r>
            <a:rPr lang="en-US" altLang="en-US" sz="1200" kern="1200" dirty="0" err="1" smtClean="0">
              <a:latin typeface="Microsoft YaHei" charset="0"/>
              <a:ea typeface="Microsoft YaHei" charset="0"/>
              <a:cs typeface="Microsoft YaHei" charset="0"/>
            </a:rPr>
            <a:t>TalkingData</a:t>
          </a:r>
          <a:r>
            <a:rPr lang="en-US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 empowers enterprises and helps them achieve a data-driven digital transformation.
From the beginning, </a:t>
          </a:r>
          <a:r>
            <a:rPr lang="en-US" altLang="en-US" sz="1200" kern="1200" dirty="0" err="1" smtClean="0">
              <a:latin typeface="Microsoft YaHei" charset="0"/>
              <a:ea typeface="Microsoft YaHei" charset="0"/>
              <a:cs typeface="Microsoft YaHei" charset="0"/>
            </a:rPr>
            <a:t>TalkingData’s</a:t>
          </a:r>
          <a:r>
            <a:rPr lang="en-US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 vision of using “big data for smarter business decisions and a better world” has allowed it to gradually become China’s leading data intelligence solution provider. </a:t>
          </a:r>
          <a:r>
            <a:rPr lang="en-US" altLang="en-US" sz="1200" kern="1200" dirty="0" err="1" smtClean="0">
              <a:latin typeface="Microsoft YaHei" charset="0"/>
              <a:ea typeface="Microsoft YaHei" charset="0"/>
              <a:cs typeface="Microsoft YaHei" charset="0"/>
            </a:rPr>
            <a:t>TalkingData</a:t>
          </a:r>
          <a:r>
            <a:rPr lang="en-US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 creates value for clients and serves as their “performance partner,” helping modern enterprises achieve data-driven transformation and accelerating the digitization of clients from various industries. Using data-generated insights to change how people see the world and themselves, </a:t>
          </a:r>
          <a:r>
            <a:rPr lang="en-US" altLang="en-US" sz="1200" kern="1200" dirty="0" err="1" smtClean="0">
              <a:latin typeface="Microsoft YaHei" charset="0"/>
              <a:ea typeface="Microsoft YaHei" charset="0"/>
              <a:cs typeface="Microsoft YaHei" charset="0"/>
            </a:rPr>
            <a:t>TalkingData</a:t>
          </a:r>
          <a:r>
            <a:rPr lang="en-US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 hopes to ultimately improve people’s lives.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0" y="2228390"/>
        <a:ext cx="7976507" cy="2772000"/>
      </dsp:txXfrm>
    </dsp:sp>
    <dsp:sp modelId="{7AD065F1-CEDC-9443-BDDD-AAE3B72AC377}">
      <dsp:nvSpPr>
        <dsp:cNvPr id="0" name=""/>
        <dsp:cNvSpPr/>
      </dsp:nvSpPr>
      <dsp:spPr>
        <a:xfrm>
          <a:off x="0" y="2213536"/>
          <a:ext cx="2520025" cy="512998"/>
        </a:xfrm>
        <a:prstGeom prst="roundRect">
          <a:avLst/>
        </a:prstGeom>
        <a:solidFill>
          <a:srgbClr val="2D8CF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1045" tIns="0" rIns="21104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Microsoft YaHei" charset="0"/>
              <a:ea typeface="Microsoft YaHei" charset="0"/>
              <a:cs typeface="Microsoft YaHei" charset="0"/>
            </a:rPr>
            <a:t>About</a:t>
          </a:r>
          <a:r>
            <a:rPr lang="zh-CN" altLang="en-US" sz="1800" kern="1200" dirty="0" smtClean="0">
              <a:latin typeface="Microsoft YaHei" charset="0"/>
              <a:ea typeface="Microsoft YaHei" charset="0"/>
              <a:cs typeface="Microsoft YaHei" charset="0"/>
            </a:rPr>
            <a:t> </a:t>
          </a:r>
          <a:r>
            <a:rPr lang="en-US" altLang="zh-CN" sz="1800" kern="1200" dirty="0" err="1" smtClean="0">
              <a:latin typeface="Microsoft YaHei" charset="0"/>
              <a:ea typeface="Microsoft YaHei" charset="0"/>
              <a:cs typeface="Microsoft YaHei" charset="0"/>
            </a:rPr>
            <a:t>TalkingData</a:t>
          </a:r>
          <a:endParaRPr lang="zh-CN" altLang="en-US" sz="18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25042" y="2238578"/>
        <a:ext cx="2469941" cy="4629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733114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030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30</a:t>
            </a:r>
            <a:r>
              <a:rPr kumimoji="1" lang="zh-CN" altLang="en-US" dirty="0" smtClean="0"/>
              <a:t>‘’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0961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8809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80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3262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89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5471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4056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面／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238" y="-11782"/>
            <a:ext cx="9144000" cy="68815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 hasCustomPrompt="1"/>
          </p:nvPr>
        </p:nvSpPr>
        <p:spPr>
          <a:xfrm>
            <a:off x="1249412" y="3396499"/>
            <a:ext cx="6645176" cy="793751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ct val="0"/>
              </a:spcBef>
              <a:buSzTx/>
              <a:buNone/>
              <a:defRPr sz="3000">
                <a:solidFill>
                  <a:srgbClr val="FFFFFF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r>
              <a:rPr dirty="0"/>
              <a:t>Subtitle Text</a:t>
            </a:r>
          </a:p>
        </p:txBody>
      </p:sp>
      <p:sp>
        <p:nvSpPr>
          <p:cNvPr id="21" name="Shape 21"/>
          <p:cNvSpPr/>
          <p:nvPr/>
        </p:nvSpPr>
        <p:spPr>
          <a:xfrm>
            <a:off x="4552764" y="5375814"/>
            <a:ext cx="165100" cy="211455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endParaRPr sz="1125" dirty="0"/>
          </a:p>
        </p:txBody>
      </p:sp>
      <p:sp>
        <p:nvSpPr>
          <p:cNvPr id="22" name="Shape 22"/>
          <p:cNvSpPr/>
          <p:nvPr/>
        </p:nvSpPr>
        <p:spPr>
          <a:xfrm>
            <a:off x="4552764" y="5375814"/>
            <a:ext cx="165100" cy="211455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endParaRPr sz="1125" dirty="0"/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xfrm>
            <a:off x="4552764" y="6540500"/>
            <a:ext cx="38472" cy="23596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1249412" y="2213924"/>
            <a:ext cx="6645275" cy="1166812"/>
          </a:xfrm>
        </p:spPr>
        <p:txBody>
          <a:bodyPr vert="horz" anchor="ctr">
            <a:normAutofit/>
          </a:bodyPr>
          <a:lstStyle>
            <a:lvl1pPr marL="0" indent="0" algn="ctr">
              <a:buNone/>
              <a:defRPr sz="5600" baseline="0"/>
            </a:lvl1pPr>
          </a:lstStyle>
          <a:p>
            <a:pPr lvl="0"/>
            <a:r>
              <a:rPr kumimoji="1" lang="en-US" altLang="zh-CN" dirty="0" smtClean="0"/>
              <a:t>Title Text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2689503" y="1611050"/>
            <a:ext cx="963537" cy="31803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hosted by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pic>
        <p:nvPicPr>
          <p:cNvPr id="13" name="图片 12" descr="F:\我的工作\过程文件\2018\7月\0731ppt\改\图\logo.pnglogo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3653040" y="1647415"/>
            <a:ext cx="2847340" cy="245745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F:\我的工作\过程文件\2018\7月\0731ppt\改\图\图片1.jpg图片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0716" y="-21047"/>
            <a:ext cx="9144000" cy="6885623"/>
          </a:xfrm>
          <a:prstGeom prst="rect">
            <a:avLst/>
          </a:prstGeom>
        </p:spPr>
      </p:pic>
      <p:sp>
        <p:nvSpPr>
          <p:cNvPr id="34" name="Shape 34"/>
          <p:cNvSpPr>
            <a:spLocks noGrp="1"/>
          </p:cNvSpPr>
          <p:nvPr>
            <p:ph type="body" sz="quarter" idx="1" hasCustomPrompt="1"/>
          </p:nvPr>
        </p:nvSpPr>
        <p:spPr>
          <a:xfrm>
            <a:off x="670448" y="1232925"/>
            <a:ext cx="7771583" cy="79375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ct val="0"/>
              </a:spcBef>
              <a:buSzTx/>
              <a:buNone/>
              <a:defRPr sz="3000">
                <a:solidFill>
                  <a:srgbClr val="DCDEE0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  <a:lvl2pPr marL="0" indent="114300">
              <a:spcBef>
                <a:spcPct val="0"/>
              </a:spcBef>
              <a:buSzTx/>
              <a:buNone/>
              <a:defRPr sz="3000">
                <a:solidFill>
                  <a:srgbClr val="DCDEE0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2pPr>
            <a:lvl3pPr marL="0" indent="228600">
              <a:spcBef>
                <a:spcPct val="0"/>
              </a:spcBef>
              <a:buSzTx/>
              <a:buNone/>
              <a:defRPr sz="3000">
                <a:solidFill>
                  <a:srgbClr val="DCDEE0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3pPr>
            <a:lvl4pPr marL="0" indent="342900">
              <a:spcBef>
                <a:spcPct val="0"/>
              </a:spcBef>
              <a:buSzTx/>
              <a:buNone/>
              <a:defRPr sz="3000">
                <a:solidFill>
                  <a:srgbClr val="DCDEE0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4pPr>
            <a:lvl5pPr marL="0" indent="457200">
              <a:spcBef>
                <a:spcPct val="0"/>
              </a:spcBef>
              <a:buSzTx/>
              <a:buNone/>
              <a:defRPr sz="3000">
                <a:solidFill>
                  <a:srgbClr val="DCDEE0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32" name="Shape 32"/>
          <p:cNvSpPr/>
          <p:nvPr/>
        </p:nvSpPr>
        <p:spPr>
          <a:xfrm>
            <a:off x="3563585" y="-11782"/>
            <a:ext cx="5574104" cy="68815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33" name="Shape 33"/>
          <p:cNvSpPr>
            <a:spLocks noGrp="1"/>
          </p:cNvSpPr>
          <p:nvPr>
            <p:ph type="title" hasCustomPrompt="1"/>
          </p:nvPr>
        </p:nvSpPr>
        <p:spPr>
          <a:xfrm>
            <a:off x="201205" y="250614"/>
            <a:ext cx="7771582" cy="1003301"/>
          </a:xfrm>
          <a:prstGeom prst="rect">
            <a:avLst/>
          </a:prstGeom>
        </p:spPr>
        <p:txBody>
          <a:bodyPr anchor="b"/>
          <a:lstStyle>
            <a:lvl1pPr algn="l"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dirty="0"/>
              <a:t>标题文本</a:t>
            </a:r>
          </a:p>
        </p:txBody>
      </p:sp>
      <p:grpSp>
        <p:nvGrpSpPr>
          <p:cNvPr id="7" name="组合 4"/>
          <p:cNvGrpSpPr/>
          <p:nvPr userDrawn="1"/>
        </p:nvGrpSpPr>
        <p:grpSpPr>
          <a:xfrm>
            <a:off x="5969000" y="147955"/>
            <a:ext cx="2927350" cy="252095"/>
            <a:chOff x="8988" y="198"/>
            <a:chExt cx="5022" cy="432"/>
          </a:xfrm>
        </p:grpSpPr>
        <p:pic>
          <p:nvPicPr>
            <p:cNvPr id="8" name="图片 7" descr="logo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  <p:pic>
          <p:nvPicPr>
            <p:cNvPr id="9" name="图片 8" descr="logo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 userDrawn="1"/>
        </p:nvSpPr>
        <p:spPr>
          <a:xfrm>
            <a:off x="4980562" y="116797"/>
            <a:ext cx="963537" cy="31803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hosted by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227" y="6493243"/>
            <a:ext cx="1384300" cy="3429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body" sz="quarter" idx="13" hasCustomPrompt="1"/>
          </p:nvPr>
        </p:nvSpPr>
        <p:spPr>
          <a:xfrm>
            <a:off x="228554" y="152061"/>
            <a:ext cx="5435129" cy="56212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ct val="0"/>
              </a:spcBef>
              <a:buSzTx/>
              <a:buNone/>
              <a:defRPr sz="2800" baseline="0">
                <a:solidFill>
                  <a:srgbClr val="DC1313"/>
                </a:solidFill>
              </a:defRPr>
            </a:lvl1pPr>
          </a:lstStyle>
          <a:p>
            <a:r>
              <a:rPr lang="en-US" dirty="0" smtClean="0"/>
              <a:t>Add the title</a:t>
            </a:r>
            <a:endParaRPr dirty="0"/>
          </a:p>
        </p:txBody>
      </p:sp>
      <p:sp>
        <p:nvSpPr>
          <p:cNvPr id="56" name="Shape 56"/>
          <p:cNvSpPr>
            <a:spLocks noGrp="1"/>
          </p:cNvSpPr>
          <p:nvPr>
            <p:ph type="body" sz="quarter" idx="14" hasCustomPrompt="1"/>
          </p:nvPr>
        </p:nvSpPr>
        <p:spPr>
          <a:xfrm>
            <a:off x="228554" y="632109"/>
            <a:ext cx="5654130" cy="45204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ct val="0"/>
              </a:spcBef>
              <a:buSzTx/>
              <a:buNone/>
              <a:defRPr sz="18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r>
              <a:t>Subtitle Text</a:t>
            </a:r>
          </a:p>
        </p:txBody>
      </p:sp>
      <p:sp>
        <p:nvSpPr>
          <p:cNvPr id="57" name="Shape 57"/>
          <p:cNvSpPr/>
          <p:nvPr userDrawn="1"/>
        </p:nvSpPr>
        <p:spPr>
          <a:xfrm>
            <a:off x="1191" y="122180"/>
            <a:ext cx="148384" cy="685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solidFill>
            <a:srgbClr val="C8250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8" name="Shape 58"/>
          <p:cNvSpPr/>
          <p:nvPr userDrawn="1"/>
        </p:nvSpPr>
        <p:spPr>
          <a:xfrm>
            <a:off x="8711095" y="6515735"/>
            <a:ext cx="165100" cy="176530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endParaRPr sz="750" dirty="0"/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grpSp>
        <p:nvGrpSpPr>
          <p:cNvPr id="7" name="组合 4"/>
          <p:cNvGrpSpPr/>
          <p:nvPr userDrawn="1"/>
        </p:nvGrpSpPr>
        <p:grpSpPr>
          <a:xfrm>
            <a:off x="5969000" y="147955"/>
            <a:ext cx="2927350" cy="252095"/>
            <a:chOff x="8988" y="198"/>
            <a:chExt cx="5022" cy="432"/>
          </a:xfrm>
        </p:grpSpPr>
        <p:pic>
          <p:nvPicPr>
            <p:cNvPr id="8" name="图片 7" descr="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  <p:pic>
          <p:nvPicPr>
            <p:cNvPr id="9" name="图片 8" descr="logo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 userDrawn="1"/>
        </p:nvSpPr>
        <p:spPr>
          <a:xfrm>
            <a:off x="4980562" y="116797"/>
            <a:ext cx="963537" cy="31803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hosted by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228600" y="1457325"/>
            <a:ext cx="8482013" cy="4892675"/>
          </a:xfrm>
        </p:spPr>
        <p:txBody>
          <a:bodyPr vert="horz" anchor="t"/>
          <a:lstStyle>
            <a:lvl1pPr marL="256540" indent="-256540">
              <a:spcBef>
                <a:spcPts val="2600"/>
              </a:spcBef>
              <a:buFont typeface="Wingdings" charset="2"/>
              <a:buChar char=""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660400" indent="-342900">
              <a:spcBef>
                <a:spcPts val="2600"/>
              </a:spcBef>
              <a:buFont typeface="Wingdings" charset="2"/>
              <a:buChar char=""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spcBef>
                <a:spcPts val="2600"/>
              </a:spcBef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spcBef>
                <a:spcPts val="2600"/>
              </a:spcBef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spcBef>
                <a:spcPts val="2600"/>
              </a:spcBef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227" y="6493243"/>
            <a:ext cx="1384300" cy="3429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页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body" sz="quarter" idx="13" hasCustomPrompt="1"/>
          </p:nvPr>
        </p:nvSpPr>
        <p:spPr>
          <a:xfrm>
            <a:off x="223838" y="2372442"/>
            <a:ext cx="3853495" cy="100330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ct val="0"/>
              </a:spcBef>
              <a:buSzTx/>
              <a:buNone/>
              <a:defRPr sz="2800"/>
            </a:lvl1pPr>
          </a:lstStyle>
          <a:p>
            <a:r>
              <a:t>这里添加标题内容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4" hasCustomPrompt="1"/>
          </p:nvPr>
        </p:nvSpPr>
        <p:spPr>
          <a:xfrm>
            <a:off x="242888" y="3319840"/>
            <a:ext cx="3853495" cy="79375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ct val="0"/>
              </a:spcBef>
              <a:buSzTx/>
              <a:buNone/>
              <a:defRPr sz="18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r>
              <a:t>Subtitle Text</a:t>
            </a:r>
          </a:p>
        </p:txBody>
      </p:sp>
      <p:sp>
        <p:nvSpPr>
          <p:cNvPr id="68" name="Shape 68"/>
          <p:cNvSpPr/>
          <p:nvPr userDrawn="1"/>
        </p:nvSpPr>
        <p:spPr>
          <a:xfrm>
            <a:off x="1191" y="2776480"/>
            <a:ext cx="148384" cy="685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</a:gra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9" name="Shape 69"/>
          <p:cNvSpPr/>
          <p:nvPr userDrawn="1"/>
        </p:nvSpPr>
        <p:spPr>
          <a:xfrm>
            <a:off x="8711095" y="6515735"/>
            <a:ext cx="165100" cy="176530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endParaRPr sz="750" dirty="0"/>
          </a:p>
        </p:txBody>
      </p:sp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9" name="Shape 57"/>
          <p:cNvSpPr/>
          <p:nvPr userDrawn="1"/>
        </p:nvSpPr>
        <p:spPr>
          <a:xfrm>
            <a:off x="-2610" y="2776480"/>
            <a:ext cx="148384" cy="685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solidFill>
            <a:srgbClr val="C8250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grpSp>
        <p:nvGrpSpPr>
          <p:cNvPr id="8" name="组合 4"/>
          <p:cNvGrpSpPr/>
          <p:nvPr userDrawn="1"/>
        </p:nvGrpSpPr>
        <p:grpSpPr>
          <a:xfrm>
            <a:off x="5969000" y="147955"/>
            <a:ext cx="2927350" cy="252095"/>
            <a:chOff x="8988" y="198"/>
            <a:chExt cx="5022" cy="432"/>
          </a:xfrm>
        </p:grpSpPr>
        <p:pic>
          <p:nvPicPr>
            <p:cNvPr id="10" name="图片 9" descr="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  <p:pic>
          <p:nvPicPr>
            <p:cNvPr id="11" name="图片 10" descr="logo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 userDrawn="1"/>
        </p:nvSpPr>
        <p:spPr>
          <a:xfrm>
            <a:off x="4980562" y="116797"/>
            <a:ext cx="963537" cy="31803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hosted by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227" y="6493243"/>
            <a:ext cx="1384300" cy="3429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文本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body" sz="quarter" idx="13" hasCustomPrompt="1"/>
          </p:nvPr>
        </p:nvSpPr>
        <p:spPr>
          <a:xfrm>
            <a:off x="228554" y="152061"/>
            <a:ext cx="5435129" cy="56212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ct val="0"/>
              </a:spcBef>
              <a:buSzTx/>
              <a:buNone/>
              <a:defRPr sz="2800"/>
            </a:lvl1pPr>
          </a:lstStyle>
          <a:p>
            <a:r>
              <a:t>这里添加标题内容</a:t>
            </a:r>
          </a:p>
        </p:txBody>
      </p:sp>
      <p:sp>
        <p:nvSpPr>
          <p:cNvPr id="78" name="Shape 78"/>
          <p:cNvSpPr>
            <a:spLocks noGrp="1"/>
          </p:cNvSpPr>
          <p:nvPr>
            <p:ph type="body" sz="quarter" idx="14" hasCustomPrompt="1"/>
          </p:nvPr>
        </p:nvSpPr>
        <p:spPr>
          <a:xfrm>
            <a:off x="228554" y="632109"/>
            <a:ext cx="3526334" cy="45204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ct val="0"/>
              </a:spcBef>
              <a:buSzTx/>
              <a:buNone/>
              <a:defRPr sz="18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r>
              <a:t>Subtitle Text</a:t>
            </a:r>
          </a:p>
        </p:txBody>
      </p:sp>
      <p:sp>
        <p:nvSpPr>
          <p:cNvPr id="79" name="Shape 79"/>
          <p:cNvSpPr/>
          <p:nvPr userDrawn="1"/>
        </p:nvSpPr>
        <p:spPr>
          <a:xfrm>
            <a:off x="1191" y="122180"/>
            <a:ext cx="148384" cy="685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78757"/>
                  <a:satOff val="2397"/>
                  <a:lumOff val="10536"/>
                </a:schemeClr>
              </a:gs>
              <a:gs pos="99985">
                <a:schemeClr val="accent1">
                  <a:hueOff val="-1041933"/>
                  <a:satOff val="1264"/>
                  <a:lumOff val="16800"/>
                </a:schemeClr>
              </a:gs>
            </a:gsLst>
          </a:gra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80" name="Shape 80"/>
          <p:cNvSpPr>
            <a:spLocks noGrp="1"/>
          </p:cNvSpPr>
          <p:nvPr>
            <p:ph type="body" sz="half" idx="15" hasCustomPrompt="1"/>
          </p:nvPr>
        </p:nvSpPr>
        <p:spPr>
          <a:xfrm>
            <a:off x="495254" y="1474994"/>
            <a:ext cx="3853979" cy="3522415"/>
          </a:xfrm>
          <a:prstGeom prst="rect">
            <a:avLst/>
          </a:prstGeom>
        </p:spPr>
        <p:txBody>
          <a:bodyPr anchor="b"/>
          <a:lstStyle/>
          <a:p>
            <a:pPr>
              <a:spcBef>
                <a:spcPts val="5900"/>
              </a:spcBef>
            </a:pPr>
            <a:r>
              <a:t>这里添加内容一</a:t>
            </a:r>
          </a:p>
          <a:p>
            <a:pPr>
              <a:spcBef>
                <a:spcPts val="5900"/>
              </a:spcBef>
            </a:pPr>
            <a:r>
              <a:t>这里添加内容二</a:t>
            </a:r>
          </a:p>
          <a:p>
            <a:pPr>
              <a:spcBef>
                <a:spcPts val="5900"/>
              </a:spcBef>
            </a:pPr>
            <a:r>
              <a:t>这里添加内容三</a:t>
            </a:r>
          </a:p>
          <a:p>
            <a:pPr>
              <a:spcBef>
                <a:spcPts val="5900"/>
              </a:spcBef>
            </a:pPr>
            <a:r>
              <a:t>这里添加内容四</a:t>
            </a:r>
          </a:p>
          <a:p>
            <a:pPr>
              <a:spcBef>
                <a:spcPts val="5900"/>
              </a:spcBef>
            </a:pPr>
            <a:r>
              <a:t>这里添加内容五</a:t>
            </a:r>
          </a:p>
        </p:txBody>
      </p:sp>
      <p:sp>
        <p:nvSpPr>
          <p:cNvPr id="81" name="Shape 81"/>
          <p:cNvSpPr/>
          <p:nvPr userDrawn="1"/>
        </p:nvSpPr>
        <p:spPr>
          <a:xfrm>
            <a:off x="5076779" y="1459268"/>
            <a:ext cx="2545334" cy="45204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b">
            <a:normAutofit/>
          </a:bodyPr>
          <a:lstStyle>
            <a:lvl1pPr>
              <a:spcBef>
                <a:spcPts val="5900"/>
              </a:spcBef>
              <a:defRPr sz="4200"/>
            </a:lvl1pPr>
          </a:lstStyle>
          <a:p>
            <a:r>
              <a:rPr sz="1575"/>
              <a:t>这里添加小标题</a:t>
            </a:r>
          </a:p>
        </p:txBody>
      </p:sp>
      <p:sp>
        <p:nvSpPr>
          <p:cNvPr id="82" name="Shape 82"/>
          <p:cNvSpPr/>
          <p:nvPr userDrawn="1"/>
        </p:nvSpPr>
        <p:spPr>
          <a:xfrm>
            <a:off x="5114879" y="2160794"/>
            <a:ext cx="3377729" cy="1617415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b">
            <a:normAutofit fontScale="82500" lnSpcReduction="20000"/>
          </a:bodyPr>
          <a:lstStyle/>
          <a:p>
            <a:pPr marL="366395" indent="-366395">
              <a:lnSpc>
                <a:spcPct val="120000"/>
              </a:lnSpc>
              <a:spcBef>
                <a:spcPts val="4500"/>
              </a:spcBef>
              <a:buSzPct val="75000"/>
              <a:buChar char="•"/>
              <a:defRPr sz="30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pPr>
            <a:r>
              <a:rPr sz="1125"/>
              <a:t>这里添加内容一</a:t>
            </a:r>
          </a:p>
          <a:p>
            <a:pPr marL="366395" indent="-366395">
              <a:lnSpc>
                <a:spcPct val="120000"/>
              </a:lnSpc>
              <a:spcBef>
                <a:spcPts val="4500"/>
              </a:spcBef>
              <a:buSzPct val="75000"/>
              <a:buChar char="•"/>
              <a:defRPr sz="30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pPr>
            <a:r>
              <a:rPr sz="1125"/>
              <a:t>这里添加内容二</a:t>
            </a:r>
          </a:p>
          <a:p>
            <a:pPr marL="366395" indent="-366395">
              <a:lnSpc>
                <a:spcPct val="120000"/>
              </a:lnSpc>
              <a:spcBef>
                <a:spcPts val="4500"/>
              </a:spcBef>
              <a:buSzPct val="75000"/>
              <a:buChar char="•"/>
              <a:defRPr sz="30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pPr>
            <a:r>
              <a:rPr sz="1125"/>
              <a:t>这里添加内容三</a:t>
            </a:r>
          </a:p>
        </p:txBody>
      </p:sp>
      <p:sp>
        <p:nvSpPr>
          <p:cNvPr id="83" name="Shape 83"/>
          <p:cNvSpPr/>
          <p:nvPr userDrawn="1"/>
        </p:nvSpPr>
        <p:spPr>
          <a:xfrm>
            <a:off x="8711095" y="6515735"/>
            <a:ext cx="165100" cy="176530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A6AAA9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endParaRPr sz="750" dirty="0"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10" name="Shape 57"/>
          <p:cNvSpPr/>
          <p:nvPr userDrawn="1"/>
        </p:nvSpPr>
        <p:spPr>
          <a:xfrm>
            <a:off x="1835" y="133808"/>
            <a:ext cx="148384" cy="685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solidFill>
            <a:srgbClr val="C82A0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grpSp>
        <p:nvGrpSpPr>
          <p:cNvPr id="11" name="组合 4"/>
          <p:cNvGrpSpPr/>
          <p:nvPr userDrawn="1"/>
        </p:nvGrpSpPr>
        <p:grpSpPr>
          <a:xfrm>
            <a:off x="5969000" y="147955"/>
            <a:ext cx="2927350" cy="252095"/>
            <a:chOff x="8988" y="198"/>
            <a:chExt cx="5022" cy="432"/>
          </a:xfrm>
        </p:grpSpPr>
        <p:pic>
          <p:nvPicPr>
            <p:cNvPr id="12" name="图片 11" descr="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  <p:pic>
          <p:nvPicPr>
            <p:cNvPr id="13" name="图片 12" descr="logo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 userDrawn="1"/>
        </p:nvSpPr>
        <p:spPr>
          <a:xfrm>
            <a:off x="4980562" y="116797"/>
            <a:ext cx="963537" cy="31803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hosted by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227" y="6493243"/>
            <a:ext cx="1384300" cy="3429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grpSp>
        <p:nvGrpSpPr>
          <p:cNvPr id="3" name="组合 4"/>
          <p:cNvGrpSpPr/>
          <p:nvPr userDrawn="1"/>
        </p:nvGrpSpPr>
        <p:grpSpPr>
          <a:xfrm>
            <a:off x="5969000" y="147955"/>
            <a:ext cx="2927350" cy="252095"/>
            <a:chOff x="8988" y="198"/>
            <a:chExt cx="5022" cy="432"/>
          </a:xfrm>
        </p:grpSpPr>
        <p:pic>
          <p:nvPicPr>
            <p:cNvPr id="4" name="图片 3" descr="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  <p:pic>
          <p:nvPicPr>
            <p:cNvPr id="5" name="图片 4" descr="logo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" y="198"/>
              <a:ext cx="5023" cy="433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 userDrawn="1"/>
        </p:nvSpPr>
        <p:spPr>
          <a:xfrm>
            <a:off x="4980562" y="116797"/>
            <a:ext cx="963537" cy="31803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hosted by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e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5"/>
          <p:cNvSpPr/>
          <p:nvPr userDrawn="1"/>
        </p:nvSpPr>
        <p:spPr>
          <a:xfrm>
            <a:off x="238" y="-11782"/>
            <a:ext cx="9144000" cy="6881565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3" name="Shape 3"/>
          <p:cNvSpPr/>
          <p:nvPr userDrawn="1"/>
        </p:nvSpPr>
        <p:spPr>
          <a:xfrm>
            <a:off x="305601" y="656473"/>
            <a:ext cx="8532797" cy="5814245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4" name="Shape 4"/>
          <p:cNvSpPr/>
          <p:nvPr userDrawn="1"/>
        </p:nvSpPr>
        <p:spPr>
          <a:xfrm>
            <a:off x="1191" y="122180"/>
            <a:ext cx="148384" cy="685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2"/>
                </a:lnTo>
                <a:lnTo>
                  <a:pt x="0" y="0"/>
                </a:lnTo>
                <a:close/>
              </a:path>
            </a:pathLst>
          </a:custGeom>
          <a:solidFill>
            <a:srgbClr val="92D8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Shape 5"/>
          <p:cNvSpPr/>
          <p:nvPr userDrawn="1"/>
        </p:nvSpPr>
        <p:spPr>
          <a:xfrm>
            <a:off x="8711095" y="6515735"/>
            <a:ext cx="165100" cy="176530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FFFFFF"/>
                </a:solidFill>
                <a:latin typeface="苹方 常规" panose="020B0300000000000000" charset="-122"/>
                <a:ea typeface="苹方 常规" panose="020B0300000000000000" charset="-122"/>
                <a:cs typeface="苹方 常规" panose="020B0300000000000000" charset="-122"/>
                <a:sym typeface="苹方 常规" panose="020B0300000000000000" charset="-122"/>
              </a:defRPr>
            </a:lvl1pPr>
          </a:lstStyle>
          <a:p>
            <a:endParaRPr sz="750" dirty="0"/>
          </a:p>
        </p:txBody>
      </p:sp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633413" y="677997"/>
            <a:ext cx="7877175" cy="94125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标题文本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633413" y="1619250"/>
            <a:ext cx="7877175" cy="46037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正文级别 </a:t>
            </a:r>
            <a:r>
              <a:rPr dirty="0" smtClean="0"/>
              <a:t>1</a:t>
            </a:r>
            <a:endParaRPr lang="en-US" dirty="0" smtClean="0"/>
          </a:p>
          <a:p>
            <a:r>
              <a:rPr dirty="0" smtClean="0"/>
              <a:t>正文</a:t>
            </a:r>
            <a:r>
              <a:rPr dirty="0"/>
              <a:t>级别 2</a:t>
            </a:r>
          </a:p>
          <a:p>
            <a:pPr lvl="2"/>
            <a:r>
              <a:rPr dirty="0"/>
              <a:t>正文级别 3</a:t>
            </a:r>
          </a:p>
          <a:p>
            <a:pPr lvl="4"/>
            <a:r>
              <a:rPr dirty="0" smtClean="0"/>
              <a:t>正文</a:t>
            </a:r>
            <a:r>
              <a:rPr dirty="0"/>
              <a:t>级别 5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4550383" y="6540500"/>
            <a:ext cx="38472" cy="23596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1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11" name="图片 10" descr="F:\我的工作\过程文件\2018\7月\0731ppt\改\图\logo.pnglogo"/>
          <p:cNvPicPr>
            <a:picLocks noChangeAspect="1"/>
          </p:cNvPicPr>
          <p:nvPr userDrawn="1"/>
        </p:nvPicPr>
        <p:blipFill>
          <a:blip r:embed="rId9"/>
          <a:srcRect/>
          <a:stretch>
            <a:fillRect/>
          </a:stretch>
        </p:blipFill>
        <p:spPr>
          <a:xfrm>
            <a:off x="6081067" y="147084"/>
            <a:ext cx="2847340" cy="245745"/>
          </a:xfrm>
          <a:prstGeom prst="rect">
            <a:avLst/>
          </a:prstGeom>
          <a:noFill/>
        </p:spPr>
      </p:pic>
      <p:sp>
        <p:nvSpPr>
          <p:cNvPr id="12" name="文本框 11"/>
          <p:cNvSpPr txBox="1"/>
          <p:nvPr userDrawn="1"/>
        </p:nvSpPr>
        <p:spPr>
          <a:xfrm>
            <a:off x="5092621" y="116797"/>
            <a:ext cx="963537" cy="31803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hosted by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60" r:id="rId6"/>
  </p:sldLayoutIdLst>
  <p:transition spd="med"/>
  <p:txStyles>
    <p:titleStyle>
      <a:lvl1pPr marL="0" marR="0" indent="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9pPr>
    </p:titleStyle>
    <p:bodyStyle>
      <a:lvl1pPr marL="256540" marR="0" indent="-256540" algn="l" defTabSz="41275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1pPr>
      <a:lvl2pPr marL="317500" marR="0" indent="0" algn="l" defTabSz="412750" latinLnBrk="0">
        <a:lnSpc>
          <a:spcPct val="100000"/>
        </a:lnSpc>
        <a:spcBef>
          <a:spcPct val="520000"/>
        </a:spcBef>
        <a:spcAft>
          <a:spcPts val="0"/>
        </a:spcAft>
        <a:buClrTx/>
        <a:buSzPct val="75000"/>
        <a:buFontTx/>
        <a:buNone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2pPr>
      <a:lvl3pPr marL="891540" marR="0" indent="-256540" algn="l" defTabSz="41275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3pPr>
      <a:lvl4pPr marL="1209040" marR="0" indent="-256540" algn="l" defTabSz="412750" latinLnBrk="0">
        <a:lnSpc>
          <a:spcPct val="100000"/>
        </a:lnSpc>
        <a:spcBef>
          <a:spcPct val="520000"/>
        </a:spcBef>
        <a:spcAft>
          <a:spcPts val="0"/>
        </a:spcAft>
        <a:buClrTx/>
        <a:buSzPct val="75000"/>
        <a:buFontTx/>
        <a:buChar char="•"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4pPr>
      <a:lvl5pPr marL="1526540" marR="0" indent="-256540" algn="l" defTabSz="41275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5pPr>
      <a:lvl6pPr marL="1844040" marR="0" indent="-256540" algn="l" defTabSz="412750" latinLnBrk="0">
        <a:lnSpc>
          <a:spcPct val="100000"/>
        </a:lnSpc>
        <a:spcBef>
          <a:spcPct val="520000"/>
        </a:spcBef>
        <a:spcAft>
          <a:spcPts val="0"/>
        </a:spcAft>
        <a:buClrTx/>
        <a:buSzPct val="75000"/>
        <a:buFontTx/>
        <a:buChar char="•"/>
        <a:defRPr sz="21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6pPr>
      <a:lvl7pPr marL="2161540" marR="0" indent="-256540" algn="l" defTabSz="412750" latinLnBrk="0">
        <a:lnSpc>
          <a:spcPct val="100000"/>
        </a:lnSpc>
        <a:spcBef>
          <a:spcPct val="520000"/>
        </a:spcBef>
        <a:spcAft>
          <a:spcPts val="0"/>
        </a:spcAft>
        <a:buClrTx/>
        <a:buSzPct val="75000"/>
        <a:buFontTx/>
        <a:buChar char="•"/>
        <a:defRPr sz="21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7pPr>
      <a:lvl8pPr marL="2479040" marR="0" indent="-256540" algn="l" defTabSz="412750" latinLnBrk="0">
        <a:lnSpc>
          <a:spcPct val="100000"/>
        </a:lnSpc>
        <a:spcBef>
          <a:spcPct val="520000"/>
        </a:spcBef>
        <a:spcAft>
          <a:spcPts val="0"/>
        </a:spcAft>
        <a:buClrTx/>
        <a:buSzPct val="75000"/>
        <a:buFontTx/>
        <a:buChar char="•"/>
        <a:defRPr sz="21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8pPr>
      <a:lvl9pPr marL="2796540" marR="0" indent="-256540" algn="l" defTabSz="412750" latinLnBrk="0">
        <a:lnSpc>
          <a:spcPct val="100000"/>
        </a:lnSpc>
        <a:spcBef>
          <a:spcPct val="520000"/>
        </a:spcBef>
        <a:spcAft>
          <a:spcPts val="0"/>
        </a:spcAft>
        <a:buClrTx/>
        <a:buSzPct val="75000"/>
        <a:buFontTx/>
        <a:buChar char="•"/>
        <a:defRPr sz="21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苹方 中等" panose="020B0400000000000000" charset="-122"/>
        </a:defRPr>
      </a:lvl9pPr>
    </p:bodyStyle>
    <p:otherStyle>
      <a:lvl1pPr marL="0" marR="0" indent="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hadoop.apache.org/" TargetMode="External"/><Relationship Id="rId4" Type="http://schemas.openxmlformats.org/officeDocument/2006/relationships/hyperlink" Target="http://en.wikipedia.org/wiki/Strong_consistency" TargetMode="External"/><Relationship Id="rId5" Type="http://schemas.openxmlformats.org/officeDocument/2006/relationships/hyperlink" Target="http://en.wikipedia.org/wiki/Java_Management_Extension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tiff"/><Relationship Id="rId3" Type="http://schemas.openxmlformats.org/officeDocument/2006/relationships/image" Target="../media/image1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0407" y="2677835"/>
            <a:ext cx="165100" cy="3606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1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sp>
        <p:nvSpPr>
          <p:cNvPr id="7" name="Shape 164"/>
          <p:cNvSpPr txBox="1"/>
          <p:nvPr/>
        </p:nvSpPr>
        <p:spPr>
          <a:xfrm>
            <a:off x="732844" y="2174673"/>
            <a:ext cx="7679174" cy="752475"/>
          </a:xfrm>
          <a:prstGeom prst="rect">
            <a:avLst/>
          </a:prstGeom>
        </p:spPr>
        <p:txBody>
          <a:bodyPr/>
          <a:lstStyle>
            <a:lvl1pPr marL="0" marR="0" indent="0" algn="ctr" defTabSz="78422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64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9pPr>
          </a:lstStyle>
          <a:p>
            <a:r>
              <a:rPr lang="en-US" altLang="zh-CN" sz="4600" b="1" dirty="0" smtClean="0">
                <a:solidFill>
                  <a:srgbClr val="E60000"/>
                </a:solidFill>
                <a:latin typeface="方正兰亭大黑_GBK" panose="02000000000000000000" charset="-122"/>
                <a:ea typeface="方正兰亭大黑_GBK" panose="02000000000000000000" charset="-122"/>
                <a:cs typeface="方正兰亭大黑_GBK" panose="02000000000000000000" charset="-122"/>
              </a:rPr>
              <a:t>HBaseCon</a:t>
            </a:r>
            <a:r>
              <a:rPr lang="zh-CN" altLang="en-US" sz="4600" b="1" dirty="0" smtClean="0">
                <a:latin typeface="方正兰亭大黑_GBK" panose="02000000000000000000" charset="-122"/>
                <a:ea typeface="方正兰亭大黑_GBK" panose="02000000000000000000" charset="-122"/>
                <a:cs typeface="方正兰亭大黑_GBK" panose="02000000000000000000" charset="-122"/>
              </a:rPr>
              <a:t>Asia</a:t>
            </a:r>
            <a:r>
              <a:rPr lang="en-US" altLang="zh-CN" sz="4600" b="1" dirty="0" smtClean="0">
                <a:latin typeface="方正兰亭大黑_GBK" panose="02000000000000000000" charset="-122"/>
                <a:ea typeface="方正兰亭大黑_GBK" panose="02000000000000000000" charset="-122"/>
                <a:cs typeface="方正兰亭大黑_GBK" panose="02000000000000000000" charset="-122"/>
              </a:rPr>
              <a:t>2018</a:t>
            </a:r>
          </a:p>
        </p:txBody>
      </p:sp>
      <p:sp>
        <p:nvSpPr>
          <p:cNvPr id="4" name="Shape 164"/>
          <p:cNvSpPr txBox="1"/>
          <p:nvPr/>
        </p:nvSpPr>
        <p:spPr>
          <a:xfrm>
            <a:off x="96983" y="3049336"/>
            <a:ext cx="8506690" cy="1425682"/>
          </a:xfrm>
          <a:prstGeom prst="rect">
            <a:avLst/>
          </a:prstGeom>
        </p:spPr>
        <p:txBody>
          <a:bodyPr/>
          <a:lstStyle>
            <a:lvl1pPr marL="0" marR="0" indent="0" algn="ctr" defTabSz="78422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64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9pPr>
          </a:lstStyle>
          <a:p>
            <a:r>
              <a:rPr lang="en-US" sz="3200" dirty="0" err="1" smtClean="0"/>
              <a:t>JanusGraph</a:t>
            </a:r>
            <a:r>
              <a:rPr lang="zh-CN" altLang="en-US" sz="3200" dirty="0" smtClean="0"/>
              <a:t> </a:t>
            </a:r>
            <a:r>
              <a:rPr lang="en-US" sz="3200" dirty="0" smtClean="0"/>
              <a:t>—</a:t>
            </a:r>
            <a:endParaRPr lang="zh-CN" altLang="en-US" sz="3200" dirty="0" smtClean="0"/>
          </a:p>
          <a:p>
            <a:r>
              <a:rPr lang="en-US" sz="3200" dirty="0" smtClean="0"/>
              <a:t>Distributed </a:t>
            </a:r>
            <a:r>
              <a:rPr lang="en-US" sz="3200" dirty="0"/>
              <a:t>graph database with </a:t>
            </a:r>
            <a:r>
              <a:rPr lang="en-US" sz="3200" dirty="0" err="1"/>
              <a:t>HBase</a:t>
            </a:r>
            <a:endParaRPr sz="3200" dirty="0" smtClean="0"/>
          </a:p>
        </p:txBody>
      </p:sp>
      <p:sp>
        <p:nvSpPr>
          <p:cNvPr id="5" name="Shape 164"/>
          <p:cNvSpPr txBox="1"/>
          <p:nvPr/>
        </p:nvSpPr>
        <p:spPr>
          <a:xfrm>
            <a:off x="618228" y="5558136"/>
            <a:ext cx="7679174" cy="752475"/>
          </a:xfrm>
          <a:prstGeom prst="rect">
            <a:avLst/>
          </a:prstGeom>
        </p:spPr>
        <p:txBody>
          <a:bodyPr/>
          <a:lstStyle>
            <a:lvl1pPr marL="0" marR="0" indent="0" algn="ctr" defTabSz="78422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64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苹方 中等" panose="020B0400000000000000" charset="-122"/>
              </a:defRPr>
            </a:lvl9pPr>
          </a:lstStyle>
          <a:p>
            <a:r>
              <a:rPr lang="en-US" altLang="zh-CN" sz="2800" dirty="0" err="1" smtClean="0"/>
              <a:t>XueMin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Zhang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@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TalkingData</a:t>
            </a:r>
            <a:endParaRPr sz="2800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46" y="2215589"/>
            <a:ext cx="4237139" cy="317227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Something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Graph Structures - Edges 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5244353" y="2215589"/>
            <a:ext cx="3719538" cy="4134411"/>
          </a:xfrm>
        </p:spPr>
        <p:txBody>
          <a:bodyPr/>
          <a:lstStyle/>
          <a:p>
            <a:r>
              <a:rPr lang="en-US" altLang="zh-CN" dirty="0"/>
              <a:t>Edges are the </a:t>
            </a:r>
            <a:r>
              <a:rPr lang="en-US" altLang="zh-CN" b="1" i="1" dirty="0"/>
              <a:t>connections </a:t>
            </a:r>
            <a:r>
              <a:rPr lang="en-US" altLang="zh-CN" dirty="0"/>
              <a:t>between the vertices in a </a:t>
            </a:r>
            <a:r>
              <a:rPr lang="en-US" altLang="zh-CN" dirty="0" smtClean="0"/>
              <a:t>graph</a:t>
            </a:r>
            <a:endParaRPr lang="zh-CN" altLang="en-US" dirty="0" smtClean="0"/>
          </a:p>
          <a:p>
            <a:r>
              <a:rPr lang="en-US" altLang="zh-CN" dirty="0"/>
              <a:t>Edges can be </a:t>
            </a:r>
            <a:r>
              <a:rPr lang="en-US" altLang="zh-CN" b="1" i="1" dirty="0" err="1" smtClean="0"/>
              <a:t>nondirectional</a:t>
            </a:r>
            <a:r>
              <a:rPr lang="en-US" altLang="zh-CN" dirty="0"/>
              <a:t>, </a:t>
            </a:r>
            <a:r>
              <a:rPr lang="en-US" altLang="zh-CN" b="1" i="1" dirty="0"/>
              <a:t>directional</a:t>
            </a:r>
            <a:r>
              <a:rPr lang="en-US" altLang="zh-CN" dirty="0"/>
              <a:t>, or </a:t>
            </a:r>
            <a:r>
              <a:rPr lang="en-US" altLang="zh-CN" b="1" i="1" dirty="0" smtClean="0"/>
              <a:t>bidirectional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 </a:t>
            </a: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6270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Something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Graph Structures - Edges 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5244353" y="2215589"/>
            <a:ext cx="3677974" cy="4134411"/>
          </a:xfrm>
        </p:spPr>
        <p:txBody>
          <a:bodyPr/>
          <a:lstStyle/>
          <a:p>
            <a:r>
              <a:rPr lang="en-US" altLang="zh-CN" dirty="0"/>
              <a:t>Edges are the </a:t>
            </a:r>
            <a:r>
              <a:rPr lang="en-US" altLang="zh-CN" b="1" i="1" dirty="0"/>
              <a:t>connections </a:t>
            </a:r>
            <a:r>
              <a:rPr lang="en-US" altLang="zh-CN" dirty="0"/>
              <a:t>between the vertices in a </a:t>
            </a:r>
            <a:r>
              <a:rPr lang="en-US" altLang="zh-CN" dirty="0" smtClean="0"/>
              <a:t>graph</a:t>
            </a:r>
            <a:endParaRPr lang="zh-CN" altLang="en-US" dirty="0" smtClean="0"/>
          </a:p>
          <a:p>
            <a:r>
              <a:rPr lang="en-US" altLang="zh-CN" dirty="0"/>
              <a:t>Edges can be </a:t>
            </a:r>
            <a:r>
              <a:rPr lang="en-US" altLang="zh-CN" b="1" i="1" dirty="0" err="1" smtClean="0"/>
              <a:t>nondirectional</a:t>
            </a:r>
            <a:r>
              <a:rPr lang="en-US" altLang="zh-CN" dirty="0"/>
              <a:t>, </a:t>
            </a:r>
            <a:r>
              <a:rPr lang="en-US" altLang="zh-CN" b="1" i="1" dirty="0"/>
              <a:t>directional</a:t>
            </a:r>
            <a:r>
              <a:rPr lang="en-US" altLang="zh-CN" dirty="0"/>
              <a:t>, or </a:t>
            </a:r>
            <a:r>
              <a:rPr lang="en-US" altLang="zh-CN" b="1" i="1" dirty="0" smtClean="0"/>
              <a:t>bidirectional </a:t>
            </a:r>
            <a:endParaRPr lang="en-US" altLang="zh-CN" dirty="0"/>
          </a:p>
          <a:p>
            <a:r>
              <a:rPr lang="en-US" altLang="zh-CN" dirty="0" smtClean="0"/>
              <a:t> </a:t>
            </a:r>
            <a:r>
              <a:rPr lang="en-US" altLang="zh-CN" dirty="0"/>
              <a:t>Edges </a:t>
            </a:r>
            <a:r>
              <a:rPr lang="en-US" altLang="zh-CN" dirty="0" smtClean="0"/>
              <a:t>like </a:t>
            </a:r>
            <a:r>
              <a:rPr lang="en-US" altLang="zh-CN" dirty="0"/>
              <a:t>vertices can have </a:t>
            </a:r>
            <a:r>
              <a:rPr lang="en-US" altLang="zh-CN" b="1" i="1" dirty="0"/>
              <a:t>properties </a:t>
            </a:r>
            <a:r>
              <a:rPr lang="en-US" altLang="zh-CN" b="1" i="1" dirty="0" smtClean="0"/>
              <a:t>and</a:t>
            </a:r>
            <a:r>
              <a:rPr lang="zh-CN" altLang="en-US" b="1" i="1" dirty="0" smtClean="0"/>
              <a:t> </a:t>
            </a:r>
            <a:r>
              <a:rPr lang="en-US" altLang="zh-CN" b="1" i="1" dirty="0" smtClean="0"/>
              <a:t>id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19" y="2215589"/>
            <a:ext cx="4529481" cy="347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12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Something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Graph Structures - Graph 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5244352" y="1825625"/>
            <a:ext cx="3466511" cy="4524375"/>
          </a:xfrm>
        </p:spPr>
        <p:txBody>
          <a:bodyPr/>
          <a:lstStyle/>
          <a:p>
            <a:r>
              <a:rPr lang="is-IS" altLang="zh-CN" b="1" dirty="0"/>
              <a:t>G = (V, E) </a:t>
            </a:r>
            <a:endParaRPr lang="zh-CN" altLang="en-US" b="1" dirty="0"/>
          </a:p>
          <a:p>
            <a:r>
              <a:rPr lang="en-US" altLang="zh-CN" dirty="0"/>
              <a:t>The </a:t>
            </a:r>
            <a:r>
              <a:rPr lang="en-US" altLang="zh-CN" b="1" i="1" dirty="0"/>
              <a:t>graph </a:t>
            </a:r>
            <a:r>
              <a:rPr lang="en-US" altLang="zh-CN" dirty="0"/>
              <a:t>is the collection of </a:t>
            </a:r>
            <a:r>
              <a:rPr lang="en-US" altLang="zh-CN" b="1" i="1" dirty="0"/>
              <a:t>vertices</a:t>
            </a:r>
            <a:r>
              <a:rPr lang="en-US" altLang="zh-CN" dirty="0"/>
              <a:t>, </a:t>
            </a:r>
            <a:r>
              <a:rPr lang="en-US" altLang="zh-CN" b="1" i="1" dirty="0"/>
              <a:t>edges</a:t>
            </a:r>
            <a:r>
              <a:rPr lang="en-US" altLang="zh-CN" dirty="0"/>
              <a:t>, and associated </a:t>
            </a:r>
            <a:r>
              <a:rPr lang="en-US" altLang="zh-CN" b="1" i="1" dirty="0"/>
              <a:t>properties </a:t>
            </a:r>
            <a:endParaRPr lang="zh-CN" altLang="en-US" b="1" i="1" dirty="0" smtClean="0"/>
          </a:p>
          <a:p>
            <a:r>
              <a:rPr lang="en-US" altLang="zh-CN" dirty="0" smtClean="0">
                <a:solidFill>
                  <a:srgbClr val="301E05"/>
                </a:solidFill>
              </a:rPr>
              <a:t>Vertices </a:t>
            </a:r>
            <a:r>
              <a:rPr lang="en-US" altLang="zh-CN" dirty="0">
                <a:solidFill>
                  <a:srgbClr val="301E05"/>
                </a:solidFill>
              </a:rPr>
              <a:t>and edges can use label classification</a:t>
            </a:r>
            <a:endParaRPr lang="zh-CN" altLang="en-US" dirty="0" smtClean="0">
              <a:solidFill>
                <a:srgbClr val="301E05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43" y="1882588"/>
            <a:ext cx="4586660" cy="32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726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Something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smtClean="0"/>
              <a:t>Graph</a:t>
            </a:r>
            <a:r>
              <a:rPr kumimoji="1" lang="en-US" altLang="zh-CN" dirty="0" smtClean="0"/>
              <a:t> Storage Model -</a:t>
            </a:r>
            <a:r>
              <a:rPr kumimoji="1" lang="zh-CN" altLang="en-US" dirty="0" smtClean="0"/>
              <a:t> </a:t>
            </a:r>
            <a:r>
              <a:rPr lang="en-US" altLang="zh-CN" dirty="0" smtClean="0"/>
              <a:t>Adjacency Matrix</a:t>
            </a:r>
            <a:endParaRPr kumimoji="1" lang="zh-CN" altLang="en-US" dirty="0"/>
          </a:p>
        </p:txBody>
      </p:sp>
      <p:graphicFrame>
        <p:nvGraphicFramePr>
          <p:cNvPr id="15" name="内容占位符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3880941"/>
              </p:ext>
            </p:extLst>
          </p:nvPr>
        </p:nvGraphicFramePr>
        <p:xfrm>
          <a:off x="6080834" y="3076290"/>
          <a:ext cx="2673697" cy="248264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45616"/>
                <a:gridCol w="467017"/>
                <a:gridCol w="424216"/>
                <a:gridCol w="445616"/>
                <a:gridCol w="445616"/>
                <a:gridCol w="445616"/>
              </a:tblGrid>
              <a:tr h="416068"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1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1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1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</a:tr>
              <a:tr h="40230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</a:tr>
              <a:tr h="41606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</a:tr>
              <a:tr h="41606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</a:tr>
              <a:tr h="41606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</a:tr>
              <a:tr h="41606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内容占位符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7245786"/>
              </p:ext>
            </p:extLst>
          </p:nvPr>
        </p:nvGraphicFramePr>
        <p:xfrm>
          <a:off x="6062655" y="2036220"/>
          <a:ext cx="2691876" cy="457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48646"/>
                <a:gridCol w="448646"/>
                <a:gridCol w="448646"/>
                <a:gridCol w="448646"/>
                <a:gridCol w="448646"/>
                <a:gridCol w="448646"/>
              </a:tblGrid>
              <a:tr h="452979">
                <a:tc>
                  <a:txBody>
                    <a:bodyPr/>
                    <a:lstStyle/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en-US" altLang="zh-CN" b="0" dirty="0" smtClean="0"/>
                        <a:t>1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en-US" altLang="zh-CN" b="0" dirty="0" smtClean="0"/>
                        <a:t>2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en-US" altLang="zh-CN" b="0" dirty="0" smtClean="0"/>
                        <a:t>3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en-US" altLang="zh-CN" b="0" dirty="0" smtClean="0"/>
                        <a:t>4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en-US" altLang="zh-CN" b="0" dirty="0" smtClean="0"/>
                        <a:t>5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en-US" altLang="zh-CN" b="0" dirty="0" smtClean="0"/>
                        <a:t>6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53" y="2036220"/>
            <a:ext cx="3953979" cy="352806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84711" y="2024985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dirty="0" err="1" smtClean="0"/>
              <a:t>G.vertices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=</a:t>
            </a:r>
            <a:endParaRPr kumimoji="1" lang="zh-CN" altLang="en-US" sz="1800" dirty="0"/>
          </a:p>
        </p:txBody>
      </p:sp>
      <p:sp>
        <p:nvSpPr>
          <p:cNvPr id="9" name="文本框 8"/>
          <p:cNvSpPr txBox="1"/>
          <p:nvPr/>
        </p:nvSpPr>
        <p:spPr>
          <a:xfrm>
            <a:off x="4484711" y="3076290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dirty="0" err="1" smtClean="0"/>
              <a:t>G.edges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=</a:t>
            </a:r>
            <a:endParaRPr kumimoji="1" lang="zh-CN" altLang="en-US" sz="1800" dirty="0"/>
          </a:p>
        </p:txBody>
      </p:sp>
      <p:sp>
        <p:nvSpPr>
          <p:cNvPr id="8" name="文本框 7"/>
          <p:cNvSpPr txBox="1"/>
          <p:nvPr/>
        </p:nvSpPr>
        <p:spPr>
          <a:xfrm rot="16200000">
            <a:off x="4689864" y="4045925"/>
            <a:ext cx="2595582" cy="418000"/>
          </a:xfrm>
          <a:prstGeom prst="rect">
            <a:avLst/>
          </a:prstGeom>
          <a:noFill/>
          <a:ln w="12700" cap="flat">
            <a:noFill/>
            <a:miter lim="400000"/>
          </a:ln>
          <a:scene3d>
            <a:camera prst="orthographicFront"/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  <a:flatTx/>
          </a:bodyPr>
          <a:lstStyle/>
          <a:p>
            <a:pPr marL="3600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sym typeface="苹方 中等" panose="020B0400000000000000" charset="-122"/>
              </a:rPr>
              <a:t>1</a:t>
            </a:r>
            <a:endParaRPr kumimoji="0" lang="zh-CN" altLang="en-US" sz="1800" b="0" i="0" u="none" strike="noStrike" cap="none" spc="0" normalizeH="0" baseline="0" dirty="0" smtClean="0">
              <a:ln>
                <a:noFill/>
              </a:ln>
              <a:solidFill>
                <a:srgbClr val="53585F"/>
              </a:solidFill>
              <a:effectLst/>
              <a:uFillTx/>
              <a:sym typeface="苹方 中等" panose="020B0400000000000000" charset="-122"/>
            </a:endParaRPr>
          </a:p>
          <a:p>
            <a:pPr marL="3600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800" dirty="0" smtClean="0"/>
              <a:t>2</a:t>
            </a:r>
            <a:endParaRPr lang="zh-CN" altLang="en-US" sz="1800" dirty="0" smtClean="0"/>
          </a:p>
          <a:p>
            <a:pPr marL="3600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sym typeface="苹方 中等" panose="020B0400000000000000" charset="-122"/>
              </a:rPr>
              <a:t>3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sym typeface="苹方 中等" panose="020B0400000000000000" charset="-122"/>
            </a:endParaRPr>
          </a:p>
          <a:p>
            <a:pPr marL="3600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800" dirty="0" smtClean="0"/>
              <a:t>4</a:t>
            </a:r>
            <a:endParaRPr lang="zh-CN" altLang="en-US" sz="1800" dirty="0" smtClean="0"/>
          </a:p>
          <a:p>
            <a:pPr marL="3600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800" dirty="0" smtClean="0"/>
              <a:t>5</a:t>
            </a:r>
            <a:endParaRPr lang="zh-CN" altLang="en-US" sz="1800" dirty="0" smtClean="0"/>
          </a:p>
          <a:p>
            <a:pPr marL="3600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sym typeface="苹方 中等" panose="020B0400000000000000" charset="-122"/>
              </a:rPr>
              <a:t>6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sym typeface="苹方 中等" panose="020B04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35079" y="2740674"/>
            <a:ext cx="2673697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1" indent="0"/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1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     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2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     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3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    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4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    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5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   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6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 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34368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Something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kumimoji="1" lang="en-US" altLang="zh-CN" dirty="0"/>
              <a:t> Storage Model -</a:t>
            </a:r>
            <a:r>
              <a:rPr kumimoji="1" lang="zh-CN" altLang="en-US" dirty="0"/>
              <a:t> </a:t>
            </a:r>
            <a:r>
              <a:rPr kumimoji="1" lang="en-US" altLang="zh-CN" dirty="0"/>
              <a:t>Adjacency Lists</a:t>
            </a:r>
            <a:endParaRPr kumimoji="1" lang="zh-CN" altLang="en-US" dirty="0"/>
          </a:p>
        </p:txBody>
      </p:sp>
      <p:graphicFrame>
        <p:nvGraphicFramePr>
          <p:cNvPr id="63" name="内容占位符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267480"/>
              </p:ext>
            </p:extLst>
          </p:nvPr>
        </p:nvGraphicFramePr>
        <p:xfrm>
          <a:off x="4862188" y="2383929"/>
          <a:ext cx="730020" cy="250817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52069"/>
                <a:gridCol w="377951"/>
              </a:tblGrid>
              <a:tr h="418029"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1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n w="53975">
                            <a:solidFill>
                              <a:schemeClr val="tx1"/>
                            </a:solidFill>
                          </a:ln>
                        </a:rPr>
                        <a:t>·</a:t>
                      </a:r>
                      <a:endParaRPr lang="zh-CN" altLang="en-US" b="0" dirty="0">
                        <a:ln w="539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</a:tr>
              <a:tr h="41802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n w="53975">
                            <a:solidFill>
                              <a:schemeClr val="tx1"/>
                            </a:solidFill>
                          </a:ln>
                        </a:rPr>
                        <a:t>·</a:t>
                      </a:r>
                      <a:endParaRPr lang="zh-CN" altLang="en-US" dirty="0">
                        <a:ln w="539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</a:tr>
              <a:tr h="41802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n w="53975">
                            <a:solidFill>
                              <a:schemeClr val="tx1"/>
                            </a:solidFill>
                          </a:ln>
                        </a:rPr>
                        <a:t>·</a:t>
                      </a:r>
                      <a:endParaRPr lang="zh-CN" altLang="en-US" dirty="0">
                        <a:ln w="539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</a:tr>
              <a:tr h="41802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n w="53975">
                            <a:solidFill>
                              <a:schemeClr val="tx1"/>
                            </a:solidFill>
                          </a:ln>
                        </a:rPr>
                        <a:t>·</a:t>
                      </a:r>
                      <a:endParaRPr lang="zh-CN" altLang="en-US" dirty="0">
                        <a:ln w="539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</a:tr>
              <a:tr h="41802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n w="53975">
                            <a:solidFill>
                              <a:schemeClr val="tx1"/>
                            </a:solidFill>
                          </a:ln>
                        </a:rPr>
                        <a:t>·</a:t>
                      </a:r>
                      <a:endParaRPr lang="zh-CN" altLang="en-US" dirty="0">
                        <a:ln w="539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</a:tr>
              <a:tr h="41802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n w="53975">
                            <a:solidFill>
                              <a:schemeClr val="tx1"/>
                            </a:solidFill>
                          </a:ln>
                        </a:rPr>
                        <a:t>·</a:t>
                      </a:r>
                      <a:endParaRPr lang="zh-CN" altLang="en-US" dirty="0">
                        <a:ln w="539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" name="表格 6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381650574"/>
              </p:ext>
            </p:extLst>
          </p:nvPr>
        </p:nvGraphicFramePr>
        <p:xfrm>
          <a:off x="5942007" y="2383931"/>
          <a:ext cx="732972" cy="32165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6486"/>
                <a:gridCol w="366486"/>
              </a:tblGrid>
              <a:tr h="321658"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2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n w="53975">
                            <a:solidFill>
                              <a:schemeClr val="tx1"/>
                            </a:solidFill>
                          </a:ln>
                        </a:rPr>
                        <a:t>·</a:t>
                      </a:r>
                      <a:endParaRPr lang="zh-CN" altLang="en-US" b="0" dirty="0">
                        <a:ln w="539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5" name="表格 6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796707277"/>
              </p:ext>
            </p:extLst>
          </p:nvPr>
        </p:nvGraphicFramePr>
        <p:xfrm>
          <a:off x="7017468" y="2377508"/>
          <a:ext cx="732972" cy="32165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6486"/>
                <a:gridCol w="366486"/>
              </a:tblGrid>
              <a:tr h="321658"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n w="53975">
                            <a:solidFill>
                              <a:schemeClr val="tx1"/>
                            </a:solidFill>
                          </a:ln>
                        </a:rPr>
                        <a:t>·</a:t>
                      </a:r>
                      <a:endParaRPr lang="zh-CN" altLang="en-US" b="0" dirty="0">
                        <a:ln w="539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" name="表格 6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5045156"/>
              </p:ext>
            </p:extLst>
          </p:nvPr>
        </p:nvGraphicFramePr>
        <p:xfrm>
          <a:off x="8075997" y="2377508"/>
          <a:ext cx="732972" cy="32165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6486"/>
                <a:gridCol w="366486"/>
              </a:tblGrid>
              <a:tr h="321658"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4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Λ</a:t>
                      </a:r>
                      <a:endParaRPr lang="zh-CN" altLang="en-US" sz="1200" b="0" dirty="0">
                        <a:ln w="539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" name="表格 6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196163926"/>
              </p:ext>
            </p:extLst>
          </p:nvPr>
        </p:nvGraphicFramePr>
        <p:xfrm>
          <a:off x="5942007" y="2808202"/>
          <a:ext cx="73297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6486"/>
                <a:gridCol w="366486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1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Λ</a:t>
                      </a:r>
                      <a:endParaRPr lang="zh-CN" altLang="en-US" sz="1200" b="0" dirty="0">
                        <a:ln w="539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8" name="表格 67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92058800"/>
              </p:ext>
            </p:extLst>
          </p:nvPr>
        </p:nvGraphicFramePr>
        <p:xfrm>
          <a:off x="5942007" y="3233182"/>
          <a:ext cx="73297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6486"/>
                <a:gridCol w="366486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1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n w="53975">
                            <a:solidFill>
                              <a:schemeClr val="tx1"/>
                            </a:solidFill>
                          </a:ln>
                        </a:rPr>
                        <a:t>·</a:t>
                      </a:r>
                      <a:endParaRPr lang="zh-CN" altLang="en-US" b="0" dirty="0">
                        <a:ln w="539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" name="表格 68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4471694"/>
              </p:ext>
            </p:extLst>
          </p:nvPr>
        </p:nvGraphicFramePr>
        <p:xfrm>
          <a:off x="7017468" y="3233182"/>
          <a:ext cx="73297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6486"/>
                <a:gridCol w="366486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4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n w="53975">
                            <a:solidFill>
                              <a:schemeClr val="tx1"/>
                            </a:solidFill>
                          </a:ln>
                        </a:rPr>
                        <a:t>·</a:t>
                      </a:r>
                      <a:endParaRPr lang="zh-CN" altLang="en-US" b="0" dirty="0">
                        <a:ln w="539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" name="表格 69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03349502"/>
              </p:ext>
            </p:extLst>
          </p:nvPr>
        </p:nvGraphicFramePr>
        <p:xfrm>
          <a:off x="8075997" y="3238451"/>
          <a:ext cx="73297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6486"/>
                <a:gridCol w="366486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6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Λ</a:t>
                      </a:r>
                      <a:endParaRPr lang="zh-CN" altLang="en-US" sz="1200" b="0" dirty="0">
                        <a:ln w="539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" name="表格 70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145367445"/>
              </p:ext>
            </p:extLst>
          </p:nvPr>
        </p:nvGraphicFramePr>
        <p:xfrm>
          <a:off x="5942007" y="3658162"/>
          <a:ext cx="73297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6486"/>
                <a:gridCol w="366486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1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n w="53975">
                            <a:solidFill>
                              <a:schemeClr val="tx1"/>
                            </a:solidFill>
                          </a:ln>
                        </a:rPr>
                        <a:t>·</a:t>
                      </a:r>
                      <a:endParaRPr lang="zh-CN" altLang="en-US" b="0" dirty="0">
                        <a:ln w="539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表格 7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71419723"/>
              </p:ext>
            </p:extLst>
          </p:nvPr>
        </p:nvGraphicFramePr>
        <p:xfrm>
          <a:off x="7017468" y="3661162"/>
          <a:ext cx="73297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6486"/>
                <a:gridCol w="366486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n w="53975">
                            <a:solidFill>
                              <a:schemeClr val="tx1"/>
                            </a:solidFill>
                          </a:ln>
                        </a:rPr>
                        <a:t>·</a:t>
                      </a:r>
                      <a:endParaRPr lang="zh-CN" altLang="en-US" b="0" dirty="0">
                        <a:ln w="539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" name="表格 7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63688700"/>
              </p:ext>
            </p:extLst>
          </p:nvPr>
        </p:nvGraphicFramePr>
        <p:xfrm>
          <a:off x="8075997" y="3658162"/>
          <a:ext cx="73297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6486"/>
                <a:gridCol w="366486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5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Λ</a:t>
                      </a:r>
                      <a:endParaRPr lang="zh-CN" altLang="en-US" sz="1200" b="0" dirty="0">
                        <a:ln w="539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" name="表格 7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24688519"/>
              </p:ext>
            </p:extLst>
          </p:nvPr>
        </p:nvGraphicFramePr>
        <p:xfrm>
          <a:off x="5942007" y="4083142"/>
          <a:ext cx="73297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6486"/>
                <a:gridCol w="366486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4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Λ</a:t>
                      </a:r>
                      <a:endParaRPr lang="zh-CN" altLang="en-US" sz="1200" b="0" dirty="0">
                        <a:ln w="539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表格 7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39015752"/>
              </p:ext>
            </p:extLst>
          </p:nvPr>
        </p:nvGraphicFramePr>
        <p:xfrm>
          <a:off x="5936387" y="4508122"/>
          <a:ext cx="732972" cy="32165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6486"/>
                <a:gridCol w="366486"/>
              </a:tblGrid>
              <a:tr h="321658"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Λ</a:t>
                      </a:r>
                      <a:endParaRPr lang="zh-CN" altLang="en-US" sz="1200" b="0" dirty="0">
                        <a:ln w="539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2FD"/>
                    </a:solidFill>
                  </a:tcPr>
                </a:tc>
              </a:tr>
            </a:tbl>
          </a:graphicData>
        </a:graphic>
      </p:graphicFrame>
      <p:cxnSp>
        <p:nvCxnSpPr>
          <p:cNvPr id="76" name="直线箭头连接符 75"/>
          <p:cNvCxnSpPr/>
          <p:nvPr/>
        </p:nvCxnSpPr>
        <p:spPr>
          <a:xfrm>
            <a:off x="5406353" y="2510462"/>
            <a:ext cx="54000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箭头连接符 76"/>
          <p:cNvCxnSpPr/>
          <p:nvPr/>
        </p:nvCxnSpPr>
        <p:spPr>
          <a:xfrm>
            <a:off x="5395467" y="2937659"/>
            <a:ext cx="54000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/>
          <p:cNvCxnSpPr/>
          <p:nvPr/>
        </p:nvCxnSpPr>
        <p:spPr>
          <a:xfrm>
            <a:off x="5402914" y="3340867"/>
            <a:ext cx="54000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/>
          <p:cNvCxnSpPr/>
          <p:nvPr/>
        </p:nvCxnSpPr>
        <p:spPr>
          <a:xfrm>
            <a:off x="5413800" y="3756874"/>
            <a:ext cx="54000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/>
          <p:cNvCxnSpPr/>
          <p:nvPr/>
        </p:nvCxnSpPr>
        <p:spPr>
          <a:xfrm>
            <a:off x="5411776" y="4190828"/>
            <a:ext cx="54000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/>
          <p:cNvCxnSpPr/>
          <p:nvPr/>
        </p:nvCxnSpPr>
        <p:spPr>
          <a:xfrm>
            <a:off x="5413800" y="4606834"/>
            <a:ext cx="54000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箭头连接符 81"/>
          <p:cNvCxnSpPr/>
          <p:nvPr/>
        </p:nvCxnSpPr>
        <p:spPr>
          <a:xfrm>
            <a:off x="6483021" y="2507901"/>
            <a:ext cx="54000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/>
          <p:cNvCxnSpPr/>
          <p:nvPr/>
        </p:nvCxnSpPr>
        <p:spPr>
          <a:xfrm>
            <a:off x="7531207" y="3790547"/>
            <a:ext cx="54000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/>
          <p:cNvCxnSpPr/>
          <p:nvPr/>
        </p:nvCxnSpPr>
        <p:spPr>
          <a:xfrm>
            <a:off x="7531207" y="3359713"/>
            <a:ext cx="54000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/>
          <p:cNvCxnSpPr/>
          <p:nvPr/>
        </p:nvCxnSpPr>
        <p:spPr>
          <a:xfrm>
            <a:off x="7542093" y="2497015"/>
            <a:ext cx="54000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85"/>
          <p:cNvCxnSpPr/>
          <p:nvPr/>
        </p:nvCxnSpPr>
        <p:spPr>
          <a:xfrm>
            <a:off x="6490468" y="3787620"/>
            <a:ext cx="54000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箭头连接符 86"/>
          <p:cNvCxnSpPr/>
          <p:nvPr/>
        </p:nvCxnSpPr>
        <p:spPr>
          <a:xfrm>
            <a:off x="6490468" y="3359713"/>
            <a:ext cx="54000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53" y="2036220"/>
            <a:ext cx="3953979" cy="352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256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xfrm>
            <a:off x="586740" y="922020"/>
            <a:ext cx="2395220" cy="752475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10640">
                <a:latin typeface="+mn-lt"/>
                <a:ea typeface="+mn-ea"/>
                <a:cs typeface="+mn-cs"/>
                <a:sym typeface="苹方 中等" panose="020B0400000000000000" charset="-122"/>
              </a:defRPr>
            </a:lvl1pPr>
          </a:lstStyle>
          <a:p>
            <a:r>
              <a:rPr sz="3600" dirty="0">
                <a:sym typeface="+mn-ea"/>
              </a:rPr>
              <a:t>C</a:t>
            </a:r>
            <a:r>
              <a:rPr lang="en-US" sz="3600" dirty="0">
                <a:sym typeface="+mn-ea"/>
              </a:rPr>
              <a:t>ontent</a:t>
            </a:r>
            <a:endParaRPr lang="en-US" sz="3600" dirty="0"/>
          </a:p>
        </p:txBody>
      </p:sp>
      <p:grpSp>
        <p:nvGrpSpPr>
          <p:cNvPr id="6" name="组合 5"/>
          <p:cNvGrpSpPr/>
          <p:nvPr/>
        </p:nvGrpSpPr>
        <p:grpSpPr>
          <a:xfrm>
            <a:off x="4315109" y="1510048"/>
            <a:ext cx="4714427" cy="4185856"/>
            <a:chOff x="7101" y="2386"/>
            <a:chExt cx="5611" cy="5717"/>
          </a:xfrm>
        </p:grpSpPr>
        <p:sp>
          <p:nvSpPr>
            <p:cNvPr id="166" name="Shape 166"/>
            <p:cNvSpPr/>
            <p:nvPr/>
          </p:nvSpPr>
          <p:spPr>
            <a:xfrm>
              <a:off x="7101" y="2386"/>
              <a:ext cx="648" cy="68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19050" tIns="19050" rIns="19050" bIns="19050" anchor="ctr">
              <a:spAutoFit/>
            </a:bodyPr>
            <a:lstStyle>
              <a:lvl1pPr>
                <a:defRPr sz="8000">
                  <a:solidFill>
                    <a:schemeClr val="accent1">
                      <a:hueOff val="-78757"/>
                      <a:satOff val="2397"/>
                      <a:lumOff val="10536"/>
                    </a:schemeClr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3000" dirty="0">
                  <a:solidFill>
                    <a:schemeClr val="accent5"/>
                  </a:solidFill>
                </a:rPr>
                <a:t>01</a:t>
              </a:r>
            </a:p>
          </p:txBody>
        </p:sp>
        <p:sp>
          <p:nvSpPr>
            <p:cNvPr id="167" name="Shape 167"/>
            <p:cNvSpPr/>
            <p:nvPr/>
          </p:nvSpPr>
          <p:spPr>
            <a:xfrm>
              <a:off x="7101" y="4064"/>
              <a:ext cx="648" cy="68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19050" tIns="19050" rIns="19050" bIns="19050" anchor="ctr">
              <a:spAutoFit/>
            </a:bodyPr>
            <a:lstStyle>
              <a:lvl1pPr>
                <a:defRPr sz="8000">
                  <a:solidFill>
                    <a:schemeClr val="accent1">
                      <a:hueOff val="-78757"/>
                      <a:satOff val="2397"/>
                      <a:lumOff val="10536"/>
                    </a:schemeClr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3000" dirty="0">
                  <a:solidFill>
                    <a:srgbClr val="C82506"/>
                  </a:solidFill>
                </a:rPr>
                <a:t>02</a:t>
              </a:r>
            </a:p>
          </p:txBody>
        </p:sp>
        <p:sp>
          <p:nvSpPr>
            <p:cNvPr id="168" name="Shape 168"/>
            <p:cNvSpPr/>
            <p:nvPr/>
          </p:nvSpPr>
          <p:spPr>
            <a:xfrm>
              <a:off x="7101" y="7420"/>
              <a:ext cx="648" cy="68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19050" tIns="19050" rIns="19050" bIns="19050" anchor="ctr">
              <a:spAutoFit/>
            </a:bodyPr>
            <a:lstStyle>
              <a:lvl1pPr>
                <a:defRPr sz="8000">
                  <a:solidFill>
                    <a:schemeClr val="accent1">
                      <a:hueOff val="-78757"/>
                      <a:satOff val="2397"/>
                      <a:lumOff val="10536"/>
                    </a:schemeClr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3000">
                  <a:solidFill>
                    <a:srgbClr val="C82506"/>
                  </a:solidFill>
                </a:rPr>
                <a:t>04</a:t>
              </a:r>
            </a:p>
          </p:txBody>
        </p:sp>
        <p:sp>
          <p:nvSpPr>
            <p:cNvPr id="169" name="Shape 169"/>
            <p:cNvSpPr/>
            <p:nvPr/>
          </p:nvSpPr>
          <p:spPr>
            <a:xfrm>
              <a:off x="7101" y="5742"/>
              <a:ext cx="648" cy="68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19050" tIns="19050" rIns="19050" bIns="19050" anchor="ctr">
              <a:spAutoFit/>
            </a:bodyPr>
            <a:lstStyle>
              <a:lvl1pPr>
                <a:defRPr sz="8000">
                  <a:solidFill>
                    <a:schemeClr val="accent1">
                      <a:hueOff val="-78757"/>
                      <a:satOff val="2397"/>
                      <a:lumOff val="10536"/>
                    </a:schemeClr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3000">
                  <a:solidFill>
                    <a:srgbClr val="C82506"/>
                  </a:solidFill>
                </a:rPr>
                <a:t>03</a:t>
              </a:r>
            </a:p>
          </p:txBody>
        </p:sp>
        <p:sp>
          <p:nvSpPr>
            <p:cNvPr id="170" name="Shape 170"/>
            <p:cNvSpPr/>
            <p:nvPr/>
          </p:nvSpPr>
          <p:spPr>
            <a:xfrm>
              <a:off x="8188" y="2480"/>
              <a:ext cx="4131" cy="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spAutoFit/>
            </a:bodyPr>
            <a:lstStyle>
              <a:lvl1pPr>
                <a:defRPr sz="6000"/>
              </a:lvl1pPr>
            </a:lstStyle>
            <a:p>
              <a:r>
                <a:rPr lang="en-US" altLang="zh-CN" sz="2250" dirty="0" smtClean="0"/>
                <a:t>About</a:t>
              </a:r>
              <a:r>
                <a:rPr lang="zh-CN" altLang="en-US" sz="2250" dirty="0" smtClean="0"/>
                <a:t> </a:t>
              </a:r>
              <a:r>
                <a:rPr lang="en-US" altLang="zh-CN" sz="2250" dirty="0" smtClean="0"/>
                <a:t>Us</a:t>
              </a:r>
              <a:endParaRPr sz="2250" dirty="0"/>
            </a:p>
          </p:txBody>
        </p:sp>
        <p:sp>
          <p:nvSpPr>
            <p:cNvPr id="173" name="Shape 173"/>
            <p:cNvSpPr/>
            <p:nvPr/>
          </p:nvSpPr>
          <p:spPr>
            <a:xfrm>
              <a:off x="8188" y="4158"/>
              <a:ext cx="3992" cy="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spAutoFit/>
            </a:bodyPr>
            <a:lstStyle>
              <a:lvl1pPr>
                <a:defRPr sz="6000"/>
              </a:lvl1pPr>
            </a:lstStyle>
            <a:p>
              <a:r>
                <a:rPr lang="en-US" altLang="zh-CN" sz="2250" dirty="0">
                  <a:sym typeface="+mn-ea"/>
                </a:rPr>
                <a:t>Something about Graph</a:t>
              </a:r>
              <a:endParaRPr lang="en-US" altLang="zh-CN" sz="2250" dirty="0"/>
            </a:p>
          </p:txBody>
        </p:sp>
        <p:sp>
          <p:nvSpPr>
            <p:cNvPr id="176" name="Shape 176"/>
            <p:cNvSpPr/>
            <p:nvPr/>
          </p:nvSpPr>
          <p:spPr>
            <a:xfrm>
              <a:off x="8188" y="5836"/>
              <a:ext cx="4524" cy="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spAutoFit/>
            </a:bodyPr>
            <a:lstStyle>
              <a:lvl1pPr>
                <a:defRPr sz="6000"/>
              </a:lvl1pPr>
            </a:lstStyle>
            <a:p>
              <a:r>
                <a:rPr lang="en-US" altLang="zh-CN" sz="2250" dirty="0" smtClean="0">
                  <a:solidFill>
                    <a:srgbClr val="C00000"/>
                  </a:solidFill>
                </a:rPr>
                <a:t>Introduction</a:t>
              </a:r>
              <a:r>
                <a:rPr lang="zh-CN" altLang="en-US" sz="2250" dirty="0" smtClean="0">
                  <a:solidFill>
                    <a:srgbClr val="C00000"/>
                  </a:solidFill>
                </a:rPr>
                <a:t> </a:t>
              </a:r>
              <a:r>
                <a:rPr lang="en-US" altLang="zh-CN" sz="2250" dirty="0" smtClean="0">
                  <a:solidFill>
                    <a:srgbClr val="C00000"/>
                  </a:solidFill>
                </a:rPr>
                <a:t>to</a:t>
              </a:r>
              <a:r>
                <a:rPr lang="zh-CN" altLang="en-US" sz="2250" dirty="0" smtClean="0">
                  <a:solidFill>
                    <a:srgbClr val="C00000"/>
                  </a:solidFill>
                </a:rPr>
                <a:t> </a:t>
              </a:r>
              <a:r>
                <a:rPr lang="en-US" altLang="zh-CN" sz="2250" dirty="0" err="1" smtClean="0">
                  <a:solidFill>
                    <a:srgbClr val="C00000"/>
                  </a:solidFill>
                </a:rPr>
                <a:t>JanusGraph</a:t>
              </a:r>
              <a:endParaRPr sz="2250" dirty="0">
                <a:solidFill>
                  <a:srgbClr val="C00000"/>
                </a:solidFill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8188" y="7514"/>
              <a:ext cx="3992" cy="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spAutoFit/>
            </a:bodyPr>
            <a:lstStyle>
              <a:lvl1pPr>
                <a:defRPr sz="6000"/>
              </a:lvl1pPr>
            </a:lstStyle>
            <a:p>
              <a:r>
                <a:rPr lang="en-US" altLang="zh-CN" sz="2250" dirty="0" err="1" smtClean="0"/>
                <a:t>JanusGraph</a:t>
              </a:r>
              <a:r>
                <a:rPr lang="zh-CN" altLang="en-US" sz="2250" dirty="0" smtClean="0"/>
                <a:t> </a:t>
              </a:r>
              <a:r>
                <a:rPr lang="en-US" altLang="zh-CN" sz="2250" dirty="0" smtClean="0"/>
                <a:t>with</a:t>
              </a:r>
              <a:r>
                <a:rPr lang="zh-CN" altLang="en-US" sz="2250" dirty="0" smtClean="0"/>
                <a:t> </a:t>
              </a:r>
              <a:r>
                <a:rPr lang="en-US" altLang="zh-CN" sz="2250" dirty="0" err="1" smtClean="0"/>
                <a:t>HBase</a:t>
              </a:r>
              <a:endParaRPr sz="2250" dirty="0"/>
            </a:p>
          </p:txBody>
        </p:sp>
      </p:grpSp>
    </p:spTree>
    <p:extLst>
      <p:ext uri="{BB962C8B-B14F-4D97-AF65-F5344CB8AC3E}">
        <p14:creationId xmlns:p14="http://schemas.microsoft.com/office/powerpoint/2010/main" val="18595609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JanusGraph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Scalable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 smtClean="0"/>
              <a:t>database</a:t>
            </a:r>
            <a:r>
              <a:rPr lang="zh-CN" altLang="en-US" dirty="0" smtClean="0"/>
              <a:t> </a:t>
            </a:r>
            <a:r>
              <a:rPr lang="en-US" altLang="zh-CN" dirty="0"/>
              <a:t>distribute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multi-</a:t>
            </a:r>
            <a:r>
              <a:rPr lang="en-US" altLang="zh-CN" dirty="0" err="1"/>
              <a:t>maching</a:t>
            </a:r>
            <a:r>
              <a:rPr lang="zh-CN" altLang="en-US" dirty="0"/>
              <a:t> </a:t>
            </a:r>
            <a:r>
              <a:rPr lang="en-US" altLang="zh-CN" dirty="0"/>
              <a:t>clusters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pluggable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smtClean="0"/>
              <a:t>indexing.</a:t>
            </a:r>
            <a:endParaRPr lang="zh-CN" altLang="en-US" dirty="0" smtClean="0"/>
          </a:p>
          <a:p>
            <a:r>
              <a:rPr lang="en-US" altLang="zh-CN" dirty="0" smtClean="0"/>
              <a:t>Fully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compliant </a:t>
            </a:r>
            <a:r>
              <a:rPr lang="en-US" altLang="zh-CN" dirty="0"/>
              <a:t>with Apache </a:t>
            </a:r>
            <a:r>
              <a:rPr lang="en-US" altLang="zh-CN" dirty="0" err="1"/>
              <a:t>TinkerPop</a:t>
            </a:r>
            <a:r>
              <a:rPr lang="en-US" altLang="zh-CN" dirty="0"/>
              <a:t> graph computing </a:t>
            </a:r>
            <a:r>
              <a:rPr lang="en-US" altLang="zh-CN" dirty="0" smtClean="0"/>
              <a:t>framework.</a:t>
            </a:r>
            <a:endParaRPr lang="zh-CN" altLang="en-US" dirty="0"/>
          </a:p>
          <a:p>
            <a:r>
              <a:rPr lang="en-US" altLang="zh-CN" dirty="0"/>
              <a:t>Optimized for storing/querying billions of vertices and </a:t>
            </a:r>
            <a:r>
              <a:rPr lang="en-US" altLang="zh-CN" dirty="0" smtClean="0"/>
              <a:t>edges.</a:t>
            </a:r>
            <a:endParaRPr lang="en-US" altLang="zh-CN" dirty="0"/>
          </a:p>
          <a:p>
            <a:r>
              <a:rPr lang="en-US" altLang="zh-CN" dirty="0" smtClean="0"/>
              <a:t>Supports thousands of concurrent users.</a:t>
            </a:r>
          </a:p>
          <a:p>
            <a:r>
              <a:rPr lang="en-US" altLang="zh-CN" dirty="0" smtClean="0"/>
              <a:t>Can execute local queries (OLTP) or cross-cluster distributed queries (OLAP).</a:t>
            </a:r>
            <a:endParaRPr lang="zh-CN" altLang="en-US" dirty="0" smtClean="0"/>
          </a:p>
          <a:p>
            <a:r>
              <a:rPr lang="en-US" altLang="zh-CN" dirty="0" smtClean="0"/>
              <a:t>Sponsored </a:t>
            </a:r>
            <a:r>
              <a:rPr lang="en-US" altLang="zh-CN" dirty="0"/>
              <a:t>by the Linux </a:t>
            </a:r>
            <a:r>
              <a:rPr lang="en-US" altLang="zh-CN" dirty="0" smtClean="0"/>
              <a:t>Foundation.</a:t>
            </a:r>
            <a:endParaRPr lang="zh-CN" altLang="en-US" dirty="0"/>
          </a:p>
          <a:p>
            <a:r>
              <a:rPr lang="en-US" altLang="zh-CN" dirty="0"/>
              <a:t>Apache License </a:t>
            </a:r>
            <a:r>
              <a:rPr lang="en-US" altLang="zh-CN" dirty="0" smtClean="0"/>
              <a:t>2.0</a:t>
            </a:r>
            <a:endParaRPr lang="zh-CN" altLang="en-US" dirty="0" smtClean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03416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JanusGraph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Architecture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9" y="1393546"/>
            <a:ext cx="7745619" cy="488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346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JanusGraph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Apache </a:t>
            </a:r>
            <a:r>
              <a:rPr lang="en-US" altLang="zh-CN" dirty="0" err="1"/>
              <a:t>Tinkerpop</a:t>
            </a:r>
            <a:r>
              <a:rPr lang="en-US" altLang="zh-CN" dirty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Gremlin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5015753" y="1457325"/>
            <a:ext cx="3694860" cy="4892675"/>
          </a:xfrm>
        </p:spPr>
        <p:txBody>
          <a:bodyPr/>
          <a:lstStyle/>
          <a:p>
            <a:r>
              <a:rPr lang="en-US" altLang="zh-CN" dirty="0" smtClean="0"/>
              <a:t>A </a:t>
            </a:r>
            <a:r>
              <a:rPr lang="en-US" altLang="zh-CN" dirty="0"/>
              <a:t>graph computing framework for both graph databases (OLTP) and graph analytic systems (OLAP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r>
              <a:rPr lang="en-US" altLang="zh-CN" dirty="0"/>
              <a:t>Gremlin graph traversal language </a:t>
            </a:r>
          </a:p>
          <a:p>
            <a:pPr marL="0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54" y="1457325"/>
            <a:ext cx="4574430" cy="23651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92766"/>
            <a:ext cx="9144000" cy="276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26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JanusGraph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Schema and Data Modeling 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Consist of edge labels, property keys, vertex labels </a:t>
            </a:r>
            <a:r>
              <a:rPr lang="en-US" altLang="zh-CN" dirty="0" smtClean="0"/>
              <a:t>,index</a:t>
            </a:r>
            <a:endParaRPr lang="en-US" altLang="zh-CN" dirty="0"/>
          </a:p>
          <a:p>
            <a:r>
              <a:rPr lang="en-US" altLang="zh-CN" dirty="0"/>
              <a:t>Explicit or Implicit </a:t>
            </a:r>
          </a:p>
          <a:p>
            <a:r>
              <a:rPr lang="en-US" altLang="zh-CN" dirty="0"/>
              <a:t>Can </a:t>
            </a:r>
            <a:r>
              <a:rPr lang="en-US" altLang="zh-CN" dirty="0" smtClean="0"/>
              <a:t>evolve </a:t>
            </a:r>
            <a:r>
              <a:rPr lang="en-US" altLang="zh-CN" dirty="0"/>
              <a:t>over time </a:t>
            </a:r>
            <a:r>
              <a:rPr lang="en-US" altLang="zh-CN" dirty="0" smtClean="0"/>
              <a:t>without </a:t>
            </a:r>
            <a:r>
              <a:rPr lang="en-US" altLang="zh-CN" dirty="0"/>
              <a:t>database downtime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3" y="3253014"/>
            <a:ext cx="84455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253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xfrm>
            <a:off x="586740" y="922020"/>
            <a:ext cx="2395220" cy="752475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10640">
                <a:latin typeface="+mn-lt"/>
                <a:ea typeface="+mn-ea"/>
                <a:cs typeface="+mn-cs"/>
                <a:sym typeface="苹方 中等" panose="020B0400000000000000" charset="-122"/>
              </a:defRPr>
            </a:lvl1pPr>
          </a:lstStyle>
          <a:p>
            <a:r>
              <a:rPr sz="3600" dirty="0">
                <a:sym typeface="+mn-ea"/>
              </a:rPr>
              <a:t>C</a:t>
            </a:r>
            <a:r>
              <a:rPr lang="en-US" sz="3600" dirty="0">
                <a:sym typeface="+mn-ea"/>
              </a:rPr>
              <a:t>ontent</a:t>
            </a:r>
            <a:endParaRPr lang="en-US" sz="3600" dirty="0"/>
          </a:p>
        </p:txBody>
      </p:sp>
      <p:grpSp>
        <p:nvGrpSpPr>
          <p:cNvPr id="6" name="组合 5"/>
          <p:cNvGrpSpPr/>
          <p:nvPr/>
        </p:nvGrpSpPr>
        <p:grpSpPr>
          <a:xfrm>
            <a:off x="4315109" y="1510048"/>
            <a:ext cx="4714427" cy="4185856"/>
            <a:chOff x="7101" y="2386"/>
            <a:chExt cx="5611" cy="5717"/>
          </a:xfrm>
        </p:grpSpPr>
        <p:sp>
          <p:nvSpPr>
            <p:cNvPr id="166" name="Shape 166"/>
            <p:cNvSpPr/>
            <p:nvPr/>
          </p:nvSpPr>
          <p:spPr>
            <a:xfrm>
              <a:off x="7101" y="2386"/>
              <a:ext cx="648" cy="68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19050" tIns="19050" rIns="19050" bIns="19050" anchor="ctr">
              <a:spAutoFit/>
            </a:bodyPr>
            <a:lstStyle>
              <a:lvl1pPr>
                <a:defRPr sz="8000">
                  <a:solidFill>
                    <a:schemeClr val="accent1">
                      <a:hueOff val="-78757"/>
                      <a:satOff val="2397"/>
                      <a:lumOff val="10536"/>
                    </a:schemeClr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3000" dirty="0">
                  <a:solidFill>
                    <a:schemeClr val="accent5"/>
                  </a:solidFill>
                </a:rPr>
                <a:t>01</a:t>
              </a:r>
            </a:p>
          </p:txBody>
        </p:sp>
        <p:sp>
          <p:nvSpPr>
            <p:cNvPr id="167" name="Shape 167"/>
            <p:cNvSpPr/>
            <p:nvPr/>
          </p:nvSpPr>
          <p:spPr>
            <a:xfrm>
              <a:off x="7101" y="4064"/>
              <a:ext cx="648" cy="68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19050" tIns="19050" rIns="19050" bIns="19050" anchor="ctr">
              <a:spAutoFit/>
            </a:bodyPr>
            <a:lstStyle>
              <a:lvl1pPr>
                <a:defRPr sz="8000">
                  <a:solidFill>
                    <a:schemeClr val="accent1">
                      <a:hueOff val="-78757"/>
                      <a:satOff val="2397"/>
                      <a:lumOff val="10536"/>
                    </a:schemeClr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3000" dirty="0">
                  <a:solidFill>
                    <a:srgbClr val="C82506"/>
                  </a:solidFill>
                </a:rPr>
                <a:t>02</a:t>
              </a:r>
            </a:p>
          </p:txBody>
        </p:sp>
        <p:sp>
          <p:nvSpPr>
            <p:cNvPr id="168" name="Shape 168"/>
            <p:cNvSpPr/>
            <p:nvPr/>
          </p:nvSpPr>
          <p:spPr>
            <a:xfrm>
              <a:off x="7101" y="7420"/>
              <a:ext cx="648" cy="68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19050" tIns="19050" rIns="19050" bIns="19050" anchor="ctr">
              <a:spAutoFit/>
            </a:bodyPr>
            <a:lstStyle>
              <a:lvl1pPr>
                <a:defRPr sz="8000">
                  <a:solidFill>
                    <a:schemeClr val="accent1">
                      <a:hueOff val="-78757"/>
                      <a:satOff val="2397"/>
                      <a:lumOff val="10536"/>
                    </a:schemeClr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3000">
                  <a:solidFill>
                    <a:srgbClr val="C82506"/>
                  </a:solidFill>
                </a:rPr>
                <a:t>04</a:t>
              </a:r>
            </a:p>
          </p:txBody>
        </p:sp>
        <p:sp>
          <p:nvSpPr>
            <p:cNvPr id="169" name="Shape 169"/>
            <p:cNvSpPr/>
            <p:nvPr/>
          </p:nvSpPr>
          <p:spPr>
            <a:xfrm>
              <a:off x="7101" y="5742"/>
              <a:ext cx="648" cy="68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19050" tIns="19050" rIns="19050" bIns="19050" anchor="ctr">
              <a:spAutoFit/>
            </a:bodyPr>
            <a:lstStyle>
              <a:lvl1pPr>
                <a:defRPr sz="8000">
                  <a:solidFill>
                    <a:schemeClr val="accent1">
                      <a:hueOff val="-78757"/>
                      <a:satOff val="2397"/>
                      <a:lumOff val="10536"/>
                    </a:schemeClr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3000">
                  <a:solidFill>
                    <a:srgbClr val="C82506"/>
                  </a:solidFill>
                </a:rPr>
                <a:t>03</a:t>
              </a:r>
            </a:p>
          </p:txBody>
        </p:sp>
        <p:sp>
          <p:nvSpPr>
            <p:cNvPr id="170" name="Shape 170"/>
            <p:cNvSpPr/>
            <p:nvPr/>
          </p:nvSpPr>
          <p:spPr>
            <a:xfrm>
              <a:off x="8188" y="2480"/>
              <a:ext cx="4131" cy="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spAutoFit/>
            </a:bodyPr>
            <a:lstStyle>
              <a:lvl1pPr>
                <a:defRPr sz="6000"/>
              </a:lvl1pPr>
            </a:lstStyle>
            <a:p>
              <a:r>
                <a:rPr lang="en-US" altLang="zh-CN" sz="2250" dirty="0" smtClean="0"/>
                <a:t>About</a:t>
              </a:r>
              <a:r>
                <a:rPr lang="zh-CN" altLang="en-US" sz="2250" dirty="0" smtClean="0"/>
                <a:t> </a:t>
              </a:r>
              <a:r>
                <a:rPr lang="en-US" altLang="zh-CN" sz="2250" dirty="0" smtClean="0"/>
                <a:t>Us</a:t>
              </a:r>
              <a:endParaRPr sz="2250" dirty="0"/>
            </a:p>
          </p:txBody>
        </p:sp>
        <p:sp>
          <p:nvSpPr>
            <p:cNvPr id="173" name="Shape 173"/>
            <p:cNvSpPr/>
            <p:nvPr/>
          </p:nvSpPr>
          <p:spPr>
            <a:xfrm>
              <a:off x="8188" y="4158"/>
              <a:ext cx="3992" cy="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spAutoFit/>
            </a:bodyPr>
            <a:lstStyle>
              <a:lvl1pPr>
                <a:defRPr sz="6000"/>
              </a:lvl1pPr>
            </a:lstStyle>
            <a:p>
              <a:r>
                <a:rPr lang="en-US" altLang="zh-CN" sz="2250" dirty="0">
                  <a:sym typeface="+mn-ea"/>
                </a:rPr>
                <a:t>Something about Graph</a:t>
              </a:r>
              <a:endParaRPr lang="en-US" altLang="zh-CN" sz="2250" dirty="0"/>
            </a:p>
          </p:txBody>
        </p:sp>
        <p:sp>
          <p:nvSpPr>
            <p:cNvPr id="176" name="Shape 176"/>
            <p:cNvSpPr/>
            <p:nvPr/>
          </p:nvSpPr>
          <p:spPr>
            <a:xfrm>
              <a:off x="8188" y="5836"/>
              <a:ext cx="4524" cy="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spAutoFit/>
            </a:bodyPr>
            <a:lstStyle>
              <a:lvl1pPr>
                <a:defRPr sz="6000"/>
              </a:lvl1pPr>
            </a:lstStyle>
            <a:p>
              <a:r>
                <a:rPr lang="en-US" altLang="zh-CN" sz="2250" dirty="0" smtClean="0"/>
                <a:t>Introduction</a:t>
              </a:r>
              <a:r>
                <a:rPr lang="zh-CN" altLang="en-US" sz="2250" dirty="0" smtClean="0"/>
                <a:t> </a:t>
              </a:r>
              <a:r>
                <a:rPr lang="en-US" altLang="zh-CN" sz="2250" dirty="0" smtClean="0"/>
                <a:t>to</a:t>
              </a:r>
              <a:r>
                <a:rPr lang="zh-CN" altLang="en-US" sz="2250" dirty="0" smtClean="0"/>
                <a:t> </a:t>
              </a:r>
              <a:r>
                <a:rPr lang="en-US" altLang="zh-CN" sz="2250" dirty="0" err="1" smtClean="0"/>
                <a:t>JanusGraph</a:t>
              </a:r>
              <a:endParaRPr sz="2250" dirty="0"/>
            </a:p>
          </p:txBody>
        </p:sp>
        <p:sp>
          <p:nvSpPr>
            <p:cNvPr id="179" name="Shape 179"/>
            <p:cNvSpPr/>
            <p:nvPr/>
          </p:nvSpPr>
          <p:spPr>
            <a:xfrm>
              <a:off x="8188" y="7514"/>
              <a:ext cx="3992" cy="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spAutoFit/>
            </a:bodyPr>
            <a:lstStyle>
              <a:lvl1pPr>
                <a:defRPr sz="6000"/>
              </a:lvl1pPr>
            </a:lstStyle>
            <a:p>
              <a:r>
                <a:rPr lang="en-US" altLang="zh-CN" sz="2250" dirty="0" err="1" smtClean="0"/>
                <a:t>JanusGraph</a:t>
              </a:r>
              <a:r>
                <a:rPr lang="zh-CN" altLang="en-US" sz="2250" dirty="0" smtClean="0"/>
                <a:t> </a:t>
              </a:r>
              <a:r>
                <a:rPr lang="en-US" altLang="zh-CN" sz="2250" dirty="0" smtClean="0"/>
                <a:t>with</a:t>
              </a:r>
              <a:r>
                <a:rPr lang="zh-CN" altLang="en-US" sz="2250" dirty="0" smtClean="0"/>
                <a:t> </a:t>
              </a:r>
              <a:r>
                <a:rPr lang="en-US" altLang="zh-CN" sz="2250" dirty="0" err="1" smtClean="0"/>
                <a:t>HBase</a:t>
              </a:r>
              <a:endParaRPr sz="2250" dirty="0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JanusGraph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Schema - Edge Label Multiplicity </a:t>
            </a:r>
            <a:endParaRPr lang="en-US" altLang="zh-CN" dirty="0">
              <a:effectLst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b="1" dirty="0"/>
              <a:t>MULTI</a:t>
            </a:r>
            <a:r>
              <a:rPr lang="en-US" altLang="zh-CN" dirty="0"/>
              <a:t>: Multiple edges of the same label between vertices </a:t>
            </a:r>
          </a:p>
          <a:p>
            <a:r>
              <a:rPr lang="en-US" altLang="zh-CN" b="1" dirty="0"/>
              <a:t>SIMPLE</a:t>
            </a:r>
            <a:r>
              <a:rPr lang="en-US" altLang="zh-CN" dirty="0"/>
              <a:t>: One edge with that label (unique per label) </a:t>
            </a:r>
          </a:p>
          <a:p>
            <a:r>
              <a:rPr lang="en-US" altLang="zh-CN" b="1" dirty="0"/>
              <a:t>MANY2ONE</a:t>
            </a:r>
            <a:r>
              <a:rPr lang="en-US" altLang="zh-CN" dirty="0"/>
              <a:t>: One </a:t>
            </a:r>
            <a:r>
              <a:rPr lang="en-US" altLang="zh-CN" i="1" dirty="0"/>
              <a:t>outgoing </a:t>
            </a:r>
            <a:r>
              <a:rPr lang="en-US" altLang="zh-CN" dirty="0"/>
              <a:t>edge with that label </a:t>
            </a:r>
            <a:endParaRPr lang="zh-CN" altLang="en-US" dirty="0" smtClean="0"/>
          </a:p>
          <a:p>
            <a:r>
              <a:rPr lang="en-US" altLang="zh-CN" b="1" dirty="0" smtClean="0"/>
              <a:t>ONE2MANY</a:t>
            </a:r>
            <a:r>
              <a:rPr lang="en-US" altLang="zh-CN" dirty="0"/>
              <a:t>: One </a:t>
            </a:r>
            <a:r>
              <a:rPr lang="en-US" altLang="zh-CN" i="1" dirty="0"/>
              <a:t>incoming </a:t>
            </a:r>
            <a:r>
              <a:rPr lang="en-US" altLang="zh-CN" dirty="0"/>
              <a:t>edge with that label </a:t>
            </a:r>
          </a:p>
          <a:p>
            <a:r>
              <a:rPr lang="en-US" altLang="zh-CN" b="1" dirty="0"/>
              <a:t>ONE2ONE</a:t>
            </a:r>
            <a:r>
              <a:rPr lang="en-US" altLang="zh-CN" dirty="0"/>
              <a:t>: One incoming, one outgoing edge with that label 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89257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JanusGraph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Schema - Property Key Data Types </a:t>
            </a:r>
            <a:endParaRPr lang="en-US" altLang="zh-CN" dirty="0"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84" y="1084151"/>
            <a:ext cx="54229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6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JanusGraph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Schema - Property Key Cardinality </a:t>
            </a:r>
            <a:endParaRPr lang="en-US" altLang="zh-CN" dirty="0">
              <a:effectLst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b="1" dirty="0"/>
              <a:t>SINGLE: </a:t>
            </a:r>
            <a:r>
              <a:rPr lang="en-US" altLang="zh-CN" dirty="0"/>
              <a:t>At most one value per element. </a:t>
            </a:r>
          </a:p>
          <a:p>
            <a:r>
              <a:rPr lang="en-US" altLang="zh-CN" b="1" dirty="0"/>
              <a:t>LIST: </a:t>
            </a:r>
            <a:r>
              <a:rPr lang="en-US" altLang="zh-CN" dirty="0"/>
              <a:t>Arbitrary number of values per element. Allows duplicates. </a:t>
            </a:r>
          </a:p>
          <a:p>
            <a:r>
              <a:rPr lang="en-US" altLang="zh-CN" b="1" dirty="0"/>
              <a:t>SET: </a:t>
            </a:r>
            <a:r>
              <a:rPr lang="en-US" altLang="zh-CN" dirty="0"/>
              <a:t>Multiple values, but no duplicates. 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19779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JanusGraph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Storage Model </a:t>
            </a:r>
            <a:endParaRPr lang="en-US" altLang="zh-CN" dirty="0"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2" y="1084151"/>
            <a:ext cx="9031266" cy="260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043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JanusGraph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What is Graph Partitioning?</a:t>
            </a:r>
            <a:endParaRPr lang="en-US" altLang="zh-CN" b="1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28600" y="1457326"/>
            <a:ext cx="8482013" cy="5180541"/>
          </a:xfrm>
        </p:spPr>
        <p:txBody>
          <a:bodyPr>
            <a:normAutofit/>
          </a:bodyPr>
          <a:lstStyle/>
          <a:p>
            <a:r>
              <a:rPr lang="en-US" altLang="zh-CN" dirty="0"/>
              <a:t>When the </a:t>
            </a:r>
            <a:r>
              <a:rPr lang="en-US" altLang="zh-CN" dirty="0" err="1" smtClean="0"/>
              <a:t>JanusGraph</a:t>
            </a:r>
            <a:r>
              <a:rPr lang="zh-CN" altLang="en-US" dirty="0" smtClean="0"/>
              <a:t>  </a:t>
            </a:r>
            <a:r>
              <a:rPr lang="en-US" altLang="zh-CN" dirty="0" smtClean="0"/>
              <a:t>cluster </a:t>
            </a:r>
            <a:r>
              <a:rPr lang="en-US" altLang="zh-CN" dirty="0"/>
              <a:t>consists of multiple storage backend instances, the graph must be partitioned across those </a:t>
            </a:r>
            <a:r>
              <a:rPr lang="en-US" altLang="zh-CN" dirty="0" smtClean="0"/>
              <a:t>machines</a:t>
            </a:r>
            <a:r>
              <a:rPr lang="en-US" altLang="zh-CN" dirty="0"/>
              <a:t>.</a:t>
            </a:r>
            <a:endParaRPr lang="zh-CN" altLang="en-US" dirty="0" smtClean="0"/>
          </a:p>
          <a:p>
            <a:r>
              <a:rPr lang="en-US" altLang="zh-CN" dirty="0" smtClean="0"/>
              <a:t>Stores graph </a:t>
            </a:r>
            <a:r>
              <a:rPr lang="en-US" altLang="zh-CN" dirty="0"/>
              <a:t>in an adjacency list 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ssignment</a:t>
            </a:r>
            <a:r>
              <a:rPr lang="en-US" altLang="zh-CN" dirty="0" smtClean="0"/>
              <a:t> </a:t>
            </a:r>
            <a:r>
              <a:rPr lang="en-US" altLang="zh-CN" dirty="0"/>
              <a:t>of </a:t>
            </a:r>
            <a:r>
              <a:rPr lang="en-US" altLang="zh-CN" dirty="0" smtClean="0"/>
              <a:t>vertices </a:t>
            </a:r>
            <a:r>
              <a:rPr lang="en-US" altLang="zh-CN" dirty="0"/>
              <a:t>to machines determines the </a:t>
            </a:r>
            <a:r>
              <a:rPr lang="en-US" altLang="zh-CN" dirty="0" smtClean="0"/>
              <a:t>partitioning.</a:t>
            </a:r>
            <a:endParaRPr lang="zh-CN" altLang="en-US" dirty="0" smtClean="0"/>
          </a:p>
          <a:p>
            <a:r>
              <a:rPr lang="en-US" altLang="zh-CN" dirty="0"/>
              <a:t>Different ways to partition a graph 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Random </a:t>
            </a:r>
            <a:r>
              <a:rPr lang="en-US" altLang="zh-CN" dirty="0"/>
              <a:t>Graph Partitioning 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Explicit </a:t>
            </a:r>
            <a:r>
              <a:rPr lang="en-US" altLang="zh-CN" dirty="0"/>
              <a:t>Graph Partitioning</a:t>
            </a:r>
            <a:endParaRPr lang="zh-CN" altLang="en-US" dirty="0" smtClean="0"/>
          </a:p>
          <a:p>
            <a:endParaRPr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14133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JanusGraph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Random Graph Partitioning</a:t>
            </a:r>
            <a:endParaRPr lang="en-US" altLang="zh-CN" b="1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28600" y="1457326"/>
            <a:ext cx="8482013" cy="5180541"/>
          </a:xfrm>
        </p:spPr>
        <p:txBody>
          <a:bodyPr>
            <a:normAutofit/>
          </a:bodyPr>
          <a:lstStyle/>
          <a:p>
            <a:r>
              <a:rPr lang="en-US" altLang="zh-CN" dirty="0"/>
              <a:t>Pros </a:t>
            </a:r>
            <a:endParaRPr lang="zh-CN" altLang="en-US" dirty="0" smtClean="0"/>
          </a:p>
          <a:p>
            <a:pPr lvl="1"/>
            <a:r>
              <a:rPr lang="en-US" altLang="zh-CN" dirty="0"/>
              <a:t>Very </a:t>
            </a:r>
            <a:r>
              <a:rPr lang="en-US" altLang="zh-CN" dirty="0" smtClean="0"/>
              <a:t>efficient</a:t>
            </a:r>
            <a:endParaRPr lang="zh-CN" altLang="en-US" dirty="0"/>
          </a:p>
          <a:p>
            <a:pPr lvl="1"/>
            <a:r>
              <a:rPr lang="en-US" altLang="zh-CN" dirty="0" smtClean="0"/>
              <a:t>Requires </a:t>
            </a:r>
            <a:r>
              <a:rPr lang="en-US" altLang="zh-CN" dirty="0"/>
              <a:t>no configuration </a:t>
            </a:r>
            <a:endParaRPr lang="zh-CN" altLang="en-US" dirty="0"/>
          </a:p>
          <a:p>
            <a:pPr lvl="1"/>
            <a:r>
              <a:rPr lang="en-US" altLang="zh-CN" dirty="0"/>
              <a:t>Results in balanced partitions </a:t>
            </a:r>
            <a:endParaRPr lang="zh-CN" altLang="en-US" dirty="0" smtClean="0"/>
          </a:p>
          <a:p>
            <a:r>
              <a:rPr lang="en-US" altLang="zh-CN" dirty="0" smtClean="0"/>
              <a:t>Cons</a:t>
            </a:r>
            <a:endParaRPr lang="zh-CN" altLang="en-US" dirty="0"/>
          </a:p>
          <a:p>
            <a:pPr lvl="1"/>
            <a:r>
              <a:rPr lang="en-US" altLang="zh-CN" dirty="0" smtClean="0"/>
              <a:t>Less </a:t>
            </a:r>
            <a:r>
              <a:rPr lang="en-US" altLang="zh-CN" dirty="0"/>
              <a:t>efficient query processing as the </a:t>
            </a:r>
            <a:r>
              <a:rPr lang="en-US" altLang="zh-CN" dirty="0" smtClean="0"/>
              <a:t>cluster </a:t>
            </a:r>
            <a:r>
              <a:rPr lang="en-US" altLang="zh-CN" dirty="0"/>
              <a:t>grows 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Requires </a:t>
            </a:r>
            <a:r>
              <a:rPr lang="en-US" altLang="zh-CN" dirty="0"/>
              <a:t>more cross-instance communication to retrieve the desired </a:t>
            </a:r>
            <a:endParaRPr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17261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JanusGraph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Explicit Graph Partitioning</a:t>
            </a:r>
            <a:endParaRPr lang="en-US" altLang="zh-CN" b="1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28600" y="1457326"/>
            <a:ext cx="8482013" cy="5180541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Pros 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Ensures </a:t>
            </a:r>
            <a:r>
              <a:rPr lang="en-US" altLang="zh-CN" dirty="0"/>
              <a:t>strongly connected </a:t>
            </a:r>
            <a:r>
              <a:rPr lang="en-US" altLang="zh-CN" dirty="0" err="1"/>
              <a:t>subgraphs</a:t>
            </a:r>
            <a:r>
              <a:rPr lang="en-US" altLang="zh-CN" dirty="0"/>
              <a:t> are stored on the same instance 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Reduces </a:t>
            </a:r>
            <a:r>
              <a:rPr lang="en-US" altLang="zh-CN" dirty="0"/>
              <a:t>the communication overhead significantly 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Easy </a:t>
            </a:r>
            <a:r>
              <a:rPr lang="en-US" altLang="zh-CN" dirty="0"/>
              <a:t>to </a:t>
            </a:r>
            <a:r>
              <a:rPr lang="en-US" altLang="zh-CN" dirty="0" smtClean="0"/>
              <a:t>setup</a:t>
            </a:r>
            <a:endParaRPr lang="zh-CN" altLang="en-US" dirty="0" smtClean="0"/>
          </a:p>
          <a:p>
            <a:pPr lvl="2"/>
            <a:r>
              <a:rPr lang="en-US" altLang="zh-CN" dirty="0" err="1"/>
              <a:t>cluster.partition</a:t>
            </a:r>
            <a:r>
              <a:rPr lang="en-US" altLang="zh-CN" dirty="0"/>
              <a:t> </a:t>
            </a:r>
            <a:r>
              <a:rPr lang="en-US" altLang="zh-CN" dirty="0"/>
              <a:t>= true</a:t>
            </a:r>
            <a:r>
              <a:rPr lang="en-US" altLang="zh-CN" dirty="0"/>
              <a:t> </a:t>
            </a:r>
          </a:p>
          <a:p>
            <a:pPr lvl="2"/>
            <a:r>
              <a:rPr lang="en-US" altLang="zh-CN" dirty="0" err="1"/>
              <a:t>cluster.max</a:t>
            </a:r>
            <a:r>
              <a:rPr lang="en-US" altLang="zh-CN" dirty="0"/>
              <a:t>-partitions</a:t>
            </a:r>
            <a:r>
              <a:rPr lang="en-US" altLang="zh-CN" dirty="0"/>
              <a:t> </a:t>
            </a:r>
            <a:r>
              <a:rPr lang="en-US" altLang="zh-CN" dirty="0"/>
              <a:t>= 32</a:t>
            </a:r>
            <a:r>
              <a:rPr lang="en-US" altLang="zh-CN" dirty="0"/>
              <a:t> </a:t>
            </a:r>
            <a:endParaRPr lang="zh-CN" altLang="en-US" dirty="0" smtClean="0"/>
          </a:p>
          <a:p>
            <a:r>
              <a:rPr lang="en-US" altLang="zh-CN" dirty="0" smtClean="0"/>
              <a:t>Cons</a:t>
            </a:r>
            <a:endParaRPr lang="zh-CN" altLang="en-US" dirty="0" smtClean="0"/>
          </a:p>
          <a:p>
            <a:pPr lvl="1"/>
            <a:r>
              <a:rPr lang="en-US" altLang="zh-CN" dirty="0"/>
              <a:t>Only enabled against storage </a:t>
            </a:r>
            <a:r>
              <a:rPr lang="en-US" altLang="zh-CN" dirty="0" err="1"/>
              <a:t>backends</a:t>
            </a:r>
            <a:r>
              <a:rPr lang="en-US" altLang="zh-CN" dirty="0"/>
              <a:t> that support ordered </a:t>
            </a:r>
            <a:r>
              <a:rPr lang="en-US" altLang="zh-CN" dirty="0" smtClean="0"/>
              <a:t>key</a:t>
            </a:r>
            <a:endParaRPr lang="zh-CN" altLang="en-US" dirty="0" smtClean="0"/>
          </a:p>
          <a:p>
            <a:pPr lvl="1"/>
            <a:r>
              <a:rPr kumimoji="1" lang="en-US" altLang="zh-CN" dirty="0" smtClean="0"/>
              <a:t>Hotspot </a:t>
            </a:r>
            <a:r>
              <a:rPr kumimoji="1" lang="en-US" altLang="zh-CN" dirty="0"/>
              <a:t>issue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66752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JanusGraph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Cut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Vertex</a:t>
            </a:r>
            <a:r>
              <a:rPr lang="zh-CN" altLang="en-US" dirty="0"/>
              <a:t> </a:t>
            </a:r>
            <a:r>
              <a:rPr lang="en-US" altLang="zh-CN" dirty="0"/>
              <a:t>Cut</a:t>
            </a:r>
            <a:endParaRPr lang="en-US" altLang="zh-CN" b="1" dirty="0"/>
          </a:p>
          <a:p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Edge </a:t>
            </a:r>
            <a:r>
              <a:rPr kumimoji="1" lang="en-US" altLang="zh-CN" dirty="0" smtClean="0"/>
              <a:t>Cut</a:t>
            </a:r>
            <a:r>
              <a:rPr kumimoji="1" lang="zh-CN" altLang="en-US" dirty="0" smtClean="0"/>
              <a:t> </a:t>
            </a:r>
          </a:p>
          <a:p>
            <a:pPr lvl="1"/>
            <a:r>
              <a:rPr kumimoji="1" lang="en-US" altLang="zh-CN" dirty="0"/>
              <a:t>V</a:t>
            </a:r>
            <a:r>
              <a:rPr kumimoji="1" lang="en-US" altLang="zh-CN" dirty="0" smtClean="0"/>
              <a:t>ertices are </a:t>
            </a:r>
            <a:r>
              <a:rPr kumimoji="1" lang="en-US" altLang="zh-CN" dirty="0"/>
              <a:t>hosted on separate </a:t>
            </a:r>
            <a:r>
              <a:rPr kumimoji="1" lang="en-US" altLang="zh-CN" dirty="0" smtClean="0"/>
              <a:t>machines.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Optimization </a:t>
            </a:r>
            <a:r>
              <a:rPr kumimoji="1" lang="en-US" altLang="zh-CN" dirty="0"/>
              <a:t>aims to reduce the cross communication and thereby improve query </a:t>
            </a:r>
            <a:r>
              <a:rPr kumimoji="1" lang="en-US" altLang="zh-CN" dirty="0" smtClean="0"/>
              <a:t>execution.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  <a:p>
            <a:r>
              <a:rPr kumimoji="1" lang="en-US" altLang="zh-CN" dirty="0"/>
              <a:t>Vertex </a:t>
            </a:r>
            <a:r>
              <a:rPr kumimoji="1" lang="en-US" altLang="zh-CN" dirty="0" smtClean="0"/>
              <a:t>Cut </a:t>
            </a:r>
            <a:r>
              <a:rPr kumimoji="1" lang="en-US" altLang="zh-CN" dirty="0"/>
              <a:t>(by label</a:t>
            </a:r>
            <a:r>
              <a:rPr kumimoji="1" lang="en-US" altLang="zh-CN" dirty="0" smtClean="0"/>
              <a:t>)</a:t>
            </a:r>
            <a:endParaRPr lang="zh-CN" altLang="en-US" dirty="0" smtClean="0"/>
          </a:p>
          <a:p>
            <a:pPr lvl="1"/>
            <a:r>
              <a:rPr lang="en-US" altLang="zh-CN" dirty="0"/>
              <a:t>A vertex label can be defined as </a:t>
            </a:r>
            <a:r>
              <a:rPr lang="en-US" altLang="zh-CN" i="1" dirty="0"/>
              <a:t>partitioned</a:t>
            </a:r>
            <a:r>
              <a:rPr lang="en-US" altLang="zh-CN" dirty="0"/>
              <a:t> which means that all vertices of that label will be </a:t>
            </a:r>
            <a:r>
              <a:rPr lang="en-US" altLang="zh-CN" dirty="0" smtClean="0"/>
              <a:t>partition</a:t>
            </a:r>
            <a:r>
              <a:rPr lang="en-US" altLang="zh-CN" dirty="0" smtClean="0"/>
              <a:t>e</a:t>
            </a:r>
            <a:r>
              <a:rPr lang="en-US" altLang="zh-CN" dirty="0" smtClean="0"/>
              <a:t>d </a:t>
            </a:r>
            <a:r>
              <a:rPr lang="en-US" altLang="zh-CN" dirty="0"/>
              <a:t>across the </a:t>
            </a:r>
            <a:r>
              <a:rPr lang="en-US" altLang="zh-CN" dirty="0" smtClean="0"/>
              <a:t>cluster.</a:t>
            </a:r>
            <a:r>
              <a:rPr lang="en-US" altLang="zh-CN" dirty="0"/>
              <a:t>  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In </a:t>
            </a:r>
            <a:r>
              <a:rPr lang="en-US" altLang="zh-CN" dirty="0"/>
              <a:t>other words, </a:t>
            </a:r>
            <a:r>
              <a:rPr lang="en-US" altLang="zh-CN" dirty="0" smtClean="0"/>
              <a:t>Storing </a:t>
            </a:r>
            <a:r>
              <a:rPr lang="en-US" altLang="zh-CN" dirty="0"/>
              <a:t>a subset of that vertex’s adjacency list on each partition 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pPr lvl="1"/>
            <a:r>
              <a:rPr kumimoji="1" lang="en-US" altLang="zh-CN" dirty="0" smtClean="0"/>
              <a:t>Address </a:t>
            </a:r>
            <a:r>
              <a:rPr kumimoji="1" lang="en-US" altLang="zh-CN" dirty="0"/>
              <a:t>the hotspot issue caused by vertices with a large number of incident </a:t>
            </a:r>
            <a:r>
              <a:rPr kumimoji="1" lang="en-US" altLang="zh-CN" dirty="0" smtClean="0"/>
              <a:t>edges.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07289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JanusGraph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What is </a:t>
            </a:r>
            <a:r>
              <a:rPr lang="en-US" altLang="zh-CN" dirty="0" smtClean="0"/>
              <a:t>Graph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Index?</a:t>
            </a:r>
            <a:endParaRPr lang="en-US" altLang="zh-CN" b="1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graph indexes 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efficient </a:t>
            </a:r>
            <a:r>
              <a:rPr lang="en-US" altLang="zh-CN" dirty="0"/>
              <a:t>retrieval of vertices or edges by their </a:t>
            </a:r>
            <a:r>
              <a:rPr lang="en-US" altLang="zh-CN" dirty="0" smtClean="0"/>
              <a:t>properties</a:t>
            </a:r>
            <a:endParaRPr lang="zh-CN" altLang="en-US" dirty="0" smtClean="0"/>
          </a:p>
          <a:p>
            <a:pPr lvl="1"/>
            <a:r>
              <a:rPr lang="en-US" altLang="zh-CN" dirty="0"/>
              <a:t>Composite </a:t>
            </a:r>
            <a:r>
              <a:rPr lang="en-US" altLang="zh-CN" dirty="0" smtClean="0"/>
              <a:t>Index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/>
              <a:t>supported through the primary storage backend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pPr lvl="2"/>
            <a:r>
              <a:rPr lang="en-US" altLang="zh-CN" dirty="0"/>
              <a:t>faster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inflexible</a:t>
            </a:r>
            <a:endParaRPr lang="zh-CN" altLang="en-US" dirty="0" smtClean="0"/>
          </a:p>
          <a:p>
            <a:pPr lvl="1"/>
            <a:r>
              <a:rPr lang="en-US" altLang="zh-CN" dirty="0"/>
              <a:t>Mixed </a:t>
            </a:r>
            <a:r>
              <a:rPr lang="en-US" altLang="zh-CN" dirty="0" smtClean="0"/>
              <a:t>Index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/>
              <a:t>supported through </a:t>
            </a:r>
            <a:r>
              <a:rPr lang="en-US" altLang="zh-CN" dirty="0" smtClean="0"/>
              <a:t>external </a:t>
            </a:r>
            <a:r>
              <a:rPr lang="en-US" altLang="zh-CN" dirty="0"/>
              <a:t>indexing backend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slower</a:t>
            </a:r>
            <a:endParaRPr lang="zh-CN" altLang="en-US" dirty="0"/>
          </a:p>
          <a:p>
            <a:pPr lvl="2"/>
            <a:r>
              <a:rPr lang="en-US" altLang="zh-CN" dirty="0"/>
              <a:t>flexibility</a:t>
            </a:r>
            <a:endParaRPr lang="zh-CN" altLang="en-US" b="1" dirty="0" smtClean="0"/>
          </a:p>
          <a:p>
            <a:r>
              <a:rPr lang="de-DE" altLang="zh-CN" dirty="0"/>
              <a:t> </a:t>
            </a:r>
            <a:r>
              <a:rPr lang="de-DE" altLang="zh-CN" dirty="0" err="1"/>
              <a:t>vertex-centric</a:t>
            </a:r>
            <a:r>
              <a:rPr lang="de-DE" altLang="zh-CN" dirty="0"/>
              <a:t> </a:t>
            </a:r>
            <a:r>
              <a:rPr lang="de-DE" altLang="zh-CN" dirty="0" err="1"/>
              <a:t>indexes</a:t>
            </a:r>
            <a:r>
              <a:rPr lang="de-DE" altLang="zh-CN" dirty="0"/>
              <a:t> </a:t>
            </a:r>
            <a:r>
              <a:rPr lang="en-US" altLang="zh-CN" dirty="0" smtClean="0"/>
              <a:t>:</a:t>
            </a:r>
            <a:r>
              <a:rPr lang="de-DE" altLang="zh-CN" dirty="0"/>
              <a:t> </a:t>
            </a:r>
            <a:r>
              <a:rPr lang="de-DE" altLang="zh-CN" dirty="0" err="1"/>
              <a:t>effectively</a:t>
            </a:r>
            <a:r>
              <a:rPr lang="de-DE" altLang="zh-CN" dirty="0"/>
              <a:t> </a:t>
            </a:r>
            <a:r>
              <a:rPr lang="de-DE" altLang="zh-CN" dirty="0" err="1"/>
              <a:t>address</a:t>
            </a:r>
            <a:r>
              <a:rPr lang="de-DE" altLang="zh-CN" dirty="0"/>
              <a:t> </a:t>
            </a:r>
            <a:r>
              <a:rPr lang="de-DE" altLang="zh-CN" dirty="0" err="1"/>
              <a:t>query</a:t>
            </a:r>
            <a:r>
              <a:rPr lang="de-DE" altLang="zh-CN" dirty="0"/>
              <a:t> </a:t>
            </a:r>
            <a:r>
              <a:rPr lang="de-DE" altLang="zh-CN" dirty="0" err="1"/>
              <a:t>performance</a:t>
            </a:r>
            <a:r>
              <a:rPr lang="de-DE" altLang="zh-CN" dirty="0"/>
              <a:t> </a:t>
            </a:r>
            <a:r>
              <a:rPr lang="de-DE" altLang="zh-CN" dirty="0" err="1"/>
              <a:t>for</a:t>
            </a:r>
            <a:r>
              <a:rPr lang="de-DE" altLang="zh-CN" dirty="0"/>
              <a:t> large </a:t>
            </a:r>
            <a:r>
              <a:rPr lang="de-DE" altLang="zh-CN" dirty="0" err="1"/>
              <a:t>degree</a:t>
            </a:r>
            <a:r>
              <a:rPr lang="de-DE" altLang="zh-CN" dirty="0"/>
              <a:t> </a:t>
            </a:r>
            <a:r>
              <a:rPr lang="de-DE" altLang="zh-CN" dirty="0" err="1" smtClean="0"/>
              <a:t>vertices</a:t>
            </a:r>
            <a:endParaRPr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5987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xfrm>
            <a:off x="586740" y="922020"/>
            <a:ext cx="2395220" cy="752475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10640">
                <a:latin typeface="+mn-lt"/>
                <a:ea typeface="+mn-ea"/>
                <a:cs typeface="+mn-cs"/>
                <a:sym typeface="苹方 中等" panose="020B0400000000000000" charset="-122"/>
              </a:defRPr>
            </a:lvl1pPr>
          </a:lstStyle>
          <a:p>
            <a:r>
              <a:rPr sz="3600" dirty="0">
                <a:sym typeface="+mn-ea"/>
              </a:rPr>
              <a:t>C</a:t>
            </a:r>
            <a:r>
              <a:rPr lang="en-US" sz="3600" dirty="0">
                <a:sym typeface="+mn-ea"/>
              </a:rPr>
              <a:t>ontent</a:t>
            </a:r>
            <a:endParaRPr lang="en-US" sz="3600" dirty="0"/>
          </a:p>
        </p:txBody>
      </p:sp>
      <p:grpSp>
        <p:nvGrpSpPr>
          <p:cNvPr id="6" name="组合 5"/>
          <p:cNvGrpSpPr/>
          <p:nvPr/>
        </p:nvGrpSpPr>
        <p:grpSpPr>
          <a:xfrm>
            <a:off x="4315109" y="1510048"/>
            <a:ext cx="4714427" cy="4185856"/>
            <a:chOff x="7101" y="2386"/>
            <a:chExt cx="5611" cy="5717"/>
          </a:xfrm>
        </p:grpSpPr>
        <p:sp>
          <p:nvSpPr>
            <p:cNvPr id="166" name="Shape 166"/>
            <p:cNvSpPr/>
            <p:nvPr/>
          </p:nvSpPr>
          <p:spPr>
            <a:xfrm>
              <a:off x="7101" y="2386"/>
              <a:ext cx="648" cy="68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19050" tIns="19050" rIns="19050" bIns="19050" anchor="ctr">
              <a:spAutoFit/>
            </a:bodyPr>
            <a:lstStyle>
              <a:lvl1pPr>
                <a:defRPr sz="8000">
                  <a:solidFill>
                    <a:schemeClr val="accent1">
                      <a:hueOff val="-78757"/>
                      <a:satOff val="2397"/>
                      <a:lumOff val="10536"/>
                    </a:schemeClr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3000" dirty="0">
                  <a:solidFill>
                    <a:schemeClr val="accent5"/>
                  </a:solidFill>
                </a:rPr>
                <a:t>01</a:t>
              </a:r>
            </a:p>
          </p:txBody>
        </p:sp>
        <p:sp>
          <p:nvSpPr>
            <p:cNvPr id="167" name="Shape 167"/>
            <p:cNvSpPr/>
            <p:nvPr/>
          </p:nvSpPr>
          <p:spPr>
            <a:xfrm>
              <a:off x="7101" y="4064"/>
              <a:ext cx="648" cy="68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19050" tIns="19050" rIns="19050" bIns="19050" anchor="ctr">
              <a:spAutoFit/>
            </a:bodyPr>
            <a:lstStyle>
              <a:lvl1pPr>
                <a:defRPr sz="8000">
                  <a:solidFill>
                    <a:schemeClr val="accent1">
                      <a:hueOff val="-78757"/>
                      <a:satOff val="2397"/>
                      <a:lumOff val="10536"/>
                    </a:schemeClr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3000" dirty="0">
                  <a:solidFill>
                    <a:srgbClr val="C82506"/>
                  </a:solidFill>
                </a:rPr>
                <a:t>02</a:t>
              </a:r>
            </a:p>
          </p:txBody>
        </p:sp>
        <p:sp>
          <p:nvSpPr>
            <p:cNvPr id="168" name="Shape 168"/>
            <p:cNvSpPr/>
            <p:nvPr/>
          </p:nvSpPr>
          <p:spPr>
            <a:xfrm>
              <a:off x="7101" y="7420"/>
              <a:ext cx="648" cy="68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19050" tIns="19050" rIns="19050" bIns="19050" anchor="ctr">
              <a:spAutoFit/>
            </a:bodyPr>
            <a:lstStyle>
              <a:lvl1pPr>
                <a:defRPr sz="8000">
                  <a:solidFill>
                    <a:schemeClr val="accent1">
                      <a:hueOff val="-78757"/>
                      <a:satOff val="2397"/>
                      <a:lumOff val="10536"/>
                    </a:schemeClr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3000">
                  <a:solidFill>
                    <a:srgbClr val="C82506"/>
                  </a:solidFill>
                </a:rPr>
                <a:t>04</a:t>
              </a:r>
            </a:p>
          </p:txBody>
        </p:sp>
        <p:sp>
          <p:nvSpPr>
            <p:cNvPr id="169" name="Shape 169"/>
            <p:cNvSpPr/>
            <p:nvPr/>
          </p:nvSpPr>
          <p:spPr>
            <a:xfrm>
              <a:off x="7101" y="5742"/>
              <a:ext cx="648" cy="68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19050" tIns="19050" rIns="19050" bIns="19050" anchor="ctr">
              <a:spAutoFit/>
            </a:bodyPr>
            <a:lstStyle>
              <a:lvl1pPr>
                <a:defRPr sz="8000">
                  <a:solidFill>
                    <a:schemeClr val="accent1">
                      <a:hueOff val="-78757"/>
                      <a:satOff val="2397"/>
                      <a:lumOff val="10536"/>
                    </a:schemeClr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3000">
                  <a:solidFill>
                    <a:srgbClr val="C82506"/>
                  </a:solidFill>
                </a:rPr>
                <a:t>03</a:t>
              </a:r>
            </a:p>
          </p:txBody>
        </p:sp>
        <p:sp>
          <p:nvSpPr>
            <p:cNvPr id="170" name="Shape 170"/>
            <p:cNvSpPr/>
            <p:nvPr/>
          </p:nvSpPr>
          <p:spPr>
            <a:xfrm>
              <a:off x="8188" y="2480"/>
              <a:ext cx="4131" cy="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spAutoFit/>
            </a:bodyPr>
            <a:lstStyle>
              <a:lvl1pPr>
                <a:defRPr sz="6000"/>
              </a:lvl1pPr>
            </a:lstStyle>
            <a:p>
              <a:r>
                <a:rPr lang="en-US" altLang="zh-CN" sz="2250" dirty="0" smtClean="0"/>
                <a:t>About</a:t>
              </a:r>
              <a:r>
                <a:rPr lang="zh-CN" altLang="en-US" sz="2250" dirty="0" smtClean="0"/>
                <a:t> </a:t>
              </a:r>
              <a:r>
                <a:rPr lang="en-US" altLang="zh-CN" sz="2250" dirty="0" smtClean="0"/>
                <a:t>Us</a:t>
              </a:r>
              <a:endParaRPr sz="2250" dirty="0"/>
            </a:p>
          </p:txBody>
        </p:sp>
        <p:sp>
          <p:nvSpPr>
            <p:cNvPr id="173" name="Shape 173"/>
            <p:cNvSpPr/>
            <p:nvPr/>
          </p:nvSpPr>
          <p:spPr>
            <a:xfrm>
              <a:off x="8188" y="4158"/>
              <a:ext cx="3992" cy="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spAutoFit/>
            </a:bodyPr>
            <a:lstStyle>
              <a:lvl1pPr>
                <a:defRPr sz="6000"/>
              </a:lvl1pPr>
            </a:lstStyle>
            <a:p>
              <a:r>
                <a:rPr lang="en-US" altLang="zh-CN" sz="2250" dirty="0">
                  <a:sym typeface="+mn-ea"/>
                </a:rPr>
                <a:t>Something about Graph</a:t>
              </a:r>
              <a:endParaRPr lang="en-US" altLang="zh-CN" sz="2250" dirty="0"/>
            </a:p>
          </p:txBody>
        </p:sp>
        <p:sp>
          <p:nvSpPr>
            <p:cNvPr id="176" name="Shape 176"/>
            <p:cNvSpPr/>
            <p:nvPr/>
          </p:nvSpPr>
          <p:spPr>
            <a:xfrm>
              <a:off x="8188" y="5836"/>
              <a:ext cx="4524" cy="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spAutoFit/>
            </a:bodyPr>
            <a:lstStyle>
              <a:lvl1pPr>
                <a:defRPr sz="6000"/>
              </a:lvl1pPr>
            </a:lstStyle>
            <a:p>
              <a:r>
                <a:rPr lang="en-US" altLang="zh-CN" sz="2250" dirty="0" smtClean="0"/>
                <a:t>Introduction</a:t>
              </a:r>
              <a:r>
                <a:rPr lang="zh-CN" altLang="en-US" sz="2250" dirty="0" smtClean="0"/>
                <a:t> </a:t>
              </a:r>
              <a:r>
                <a:rPr lang="en-US" altLang="zh-CN" sz="2250" dirty="0" smtClean="0"/>
                <a:t>to</a:t>
              </a:r>
              <a:r>
                <a:rPr lang="zh-CN" altLang="en-US" sz="2250" dirty="0" smtClean="0"/>
                <a:t> </a:t>
              </a:r>
              <a:r>
                <a:rPr lang="en-US" altLang="zh-CN" sz="2250" dirty="0" err="1" smtClean="0"/>
                <a:t>JanusGraph</a:t>
              </a:r>
              <a:endParaRPr sz="2250" dirty="0"/>
            </a:p>
          </p:txBody>
        </p:sp>
        <p:sp>
          <p:nvSpPr>
            <p:cNvPr id="179" name="Shape 179"/>
            <p:cNvSpPr/>
            <p:nvPr/>
          </p:nvSpPr>
          <p:spPr>
            <a:xfrm>
              <a:off x="8188" y="7514"/>
              <a:ext cx="3992" cy="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spAutoFit/>
            </a:bodyPr>
            <a:lstStyle>
              <a:lvl1pPr>
                <a:defRPr sz="6000"/>
              </a:lvl1pPr>
            </a:lstStyle>
            <a:p>
              <a:r>
                <a:rPr lang="en-US" altLang="zh-CN" sz="2250" dirty="0" err="1" smtClean="0">
                  <a:solidFill>
                    <a:srgbClr val="C00000"/>
                  </a:solidFill>
                </a:rPr>
                <a:t>JanusGraph</a:t>
              </a:r>
              <a:r>
                <a:rPr lang="zh-CN" altLang="en-US" sz="2250" dirty="0" smtClean="0">
                  <a:solidFill>
                    <a:srgbClr val="C00000"/>
                  </a:solidFill>
                </a:rPr>
                <a:t> </a:t>
              </a:r>
              <a:r>
                <a:rPr lang="en-US" altLang="zh-CN" sz="2250" dirty="0" smtClean="0">
                  <a:solidFill>
                    <a:srgbClr val="C00000"/>
                  </a:solidFill>
                </a:rPr>
                <a:t>with</a:t>
              </a:r>
              <a:r>
                <a:rPr lang="zh-CN" altLang="en-US" sz="2250" dirty="0" smtClean="0">
                  <a:solidFill>
                    <a:srgbClr val="C00000"/>
                  </a:solidFill>
                </a:rPr>
                <a:t> </a:t>
              </a:r>
              <a:r>
                <a:rPr lang="en-US" altLang="zh-CN" sz="2250" dirty="0" err="1" smtClean="0">
                  <a:solidFill>
                    <a:srgbClr val="C00000"/>
                  </a:solidFill>
                </a:rPr>
                <a:t>HBase</a:t>
              </a:r>
              <a:endParaRPr sz="225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7523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xfrm>
            <a:off x="586740" y="922020"/>
            <a:ext cx="2395220" cy="752475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10640">
                <a:latin typeface="+mn-lt"/>
                <a:ea typeface="+mn-ea"/>
                <a:cs typeface="+mn-cs"/>
                <a:sym typeface="苹方 中等" panose="020B0400000000000000" charset="-122"/>
              </a:defRPr>
            </a:lvl1pPr>
          </a:lstStyle>
          <a:p>
            <a:r>
              <a:rPr sz="3600" dirty="0">
                <a:sym typeface="+mn-ea"/>
              </a:rPr>
              <a:t>C</a:t>
            </a:r>
            <a:r>
              <a:rPr lang="en-US" sz="3600" dirty="0">
                <a:sym typeface="+mn-ea"/>
              </a:rPr>
              <a:t>ontent</a:t>
            </a:r>
            <a:endParaRPr lang="en-US" sz="3600" dirty="0"/>
          </a:p>
        </p:txBody>
      </p:sp>
      <p:grpSp>
        <p:nvGrpSpPr>
          <p:cNvPr id="6" name="组合 5"/>
          <p:cNvGrpSpPr/>
          <p:nvPr/>
        </p:nvGrpSpPr>
        <p:grpSpPr>
          <a:xfrm>
            <a:off x="4315109" y="1510048"/>
            <a:ext cx="4714427" cy="4185856"/>
            <a:chOff x="7101" y="2386"/>
            <a:chExt cx="5611" cy="5717"/>
          </a:xfrm>
        </p:grpSpPr>
        <p:sp>
          <p:nvSpPr>
            <p:cNvPr id="166" name="Shape 166"/>
            <p:cNvSpPr/>
            <p:nvPr/>
          </p:nvSpPr>
          <p:spPr>
            <a:xfrm>
              <a:off x="7101" y="2386"/>
              <a:ext cx="648" cy="68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19050" tIns="19050" rIns="19050" bIns="19050" anchor="ctr">
              <a:spAutoFit/>
            </a:bodyPr>
            <a:lstStyle>
              <a:lvl1pPr>
                <a:defRPr sz="8000">
                  <a:solidFill>
                    <a:schemeClr val="accent1">
                      <a:hueOff val="-78757"/>
                      <a:satOff val="2397"/>
                      <a:lumOff val="10536"/>
                    </a:schemeClr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3000" dirty="0">
                  <a:solidFill>
                    <a:schemeClr val="accent5"/>
                  </a:solidFill>
                </a:rPr>
                <a:t>01</a:t>
              </a:r>
            </a:p>
          </p:txBody>
        </p:sp>
        <p:sp>
          <p:nvSpPr>
            <p:cNvPr id="167" name="Shape 167"/>
            <p:cNvSpPr/>
            <p:nvPr/>
          </p:nvSpPr>
          <p:spPr>
            <a:xfrm>
              <a:off x="7101" y="4064"/>
              <a:ext cx="648" cy="68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19050" tIns="19050" rIns="19050" bIns="19050" anchor="ctr">
              <a:spAutoFit/>
            </a:bodyPr>
            <a:lstStyle>
              <a:lvl1pPr>
                <a:defRPr sz="8000">
                  <a:solidFill>
                    <a:schemeClr val="accent1">
                      <a:hueOff val="-78757"/>
                      <a:satOff val="2397"/>
                      <a:lumOff val="10536"/>
                    </a:schemeClr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3000" dirty="0">
                  <a:solidFill>
                    <a:srgbClr val="C82506"/>
                  </a:solidFill>
                </a:rPr>
                <a:t>02</a:t>
              </a:r>
            </a:p>
          </p:txBody>
        </p:sp>
        <p:sp>
          <p:nvSpPr>
            <p:cNvPr id="168" name="Shape 168"/>
            <p:cNvSpPr/>
            <p:nvPr/>
          </p:nvSpPr>
          <p:spPr>
            <a:xfrm>
              <a:off x="7101" y="7420"/>
              <a:ext cx="648" cy="68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19050" tIns="19050" rIns="19050" bIns="19050" anchor="ctr">
              <a:spAutoFit/>
            </a:bodyPr>
            <a:lstStyle>
              <a:lvl1pPr>
                <a:defRPr sz="8000">
                  <a:solidFill>
                    <a:schemeClr val="accent1">
                      <a:hueOff val="-78757"/>
                      <a:satOff val="2397"/>
                      <a:lumOff val="10536"/>
                    </a:schemeClr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3000">
                  <a:solidFill>
                    <a:srgbClr val="C82506"/>
                  </a:solidFill>
                </a:rPr>
                <a:t>04</a:t>
              </a:r>
            </a:p>
          </p:txBody>
        </p:sp>
        <p:sp>
          <p:nvSpPr>
            <p:cNvPr id="169" name="Shape 169"/>
            <p:cNvSpPr/>
            <p:nvPr/>
          </p:nvSpPr>
          <p:spPr>
            <a:xfrm>
              <a:off x="7101" y="5742"/>
              <a:ext cx="648" cy="68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19050" tIns="19050" rIns="19050" bIns="19050" anchor="ctr">
              <a:spAutoFit/>
            </a:bodyPr>
            <a:lstStyle>
              <a:lvl1pPr>
                <a:defRPr sz="8000">
                  <a:solidFill>
                    <a:schemeClr val="accent1">
                      <a:hueOff val="-78757"/>
                      <a:satOff val="2397"/>
                      <a:lumOff val="10536"/>
                    </a:schemeClr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3000">
                  <a:solidFill>
                    <a:srgbClr val="C82506"/>
                  </a:solidFill>
                </a:rPr>
                <a:t>03</a:t>
              </a:r>
            </a:p>
          </p:txBody>
        </p:sp>
        <p:sp>
          <p:nvSpPr>
            <p:cNvPr id="170" name="Shape 170"/>
            <p:cNvSpPr/>
            <p:nvPr/>
          </p:nvSpPr>
          <p:spPr>
            <a:xfrm>
              <a:off x="8188" y="2480"/>
              <a:ext cx="4131" cy="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spAutoFit/>
            </a:bodyPr>
            <a:lstStyle>
              <a:lvl1pPr>
                <a:defRPr sz="6000"/>
              </a:lvl1pPr>
            </a:lstStyle>
            <a:p>
              <a:r>
                <a:rPr lang="en-US" altLang="zh-CN" sz="2250" dirty="0" smtClean="0">
                  <a:solidFill>
                    <a:srgbClr val="C00000"/>
                  </a:solidFill>
                </a:rPr>
                <a:t>About</a:t>
              </a:r>
              <a:r>
                <a:rPr lang="zh-CN" altLang="en-US" sz="2250" dirty="0" smtClean="0">
                  <a:solidFill>
                    <a:srgbClr val="C00000"/>
                  </a:solidFill>
                </a:rPr>
                <a:t> </a:t>
              </a:r>
              <a:r>
                <a:rPr lang="en-US" altLang="zh-CN" sz="2250" dirty="0" smtClean="0">
                  <a:solidFill>
                    <a:srgbClr val="C00000"/>
                  </a:solidFill>
                </a:rPr>
                <a:t>Us</a:t>
              </a:r>
              <a:endParaRPr sz="2250" dirty="0">
                <a:solidFill>
                  <a:srgbClr val="C00000"/>
                </a:solidFill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8188" y="4158"/>
              <a:ext cx="3992" cy="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spAutoFit/>
            </a:bodyPr>
            <a:lstStyle>
              <a:lvl1pPr>
                <a:defRPr sz="6000"/>
              </a:lvl1pPr>
            </a:lstStyle>
            <a:p>
              <a:r>
                <a:rPr lang="en-US" altLang="zh-CN" sz="2250" dirty="0">
                  <a:sym typeface="+mn-ea"/>
                </a:rPr>
                <a:t>Something about Graph</a:t>
              </a:r>
              <a:endParaRPr lang="en-US" altLang="zh-CN" sz="2250" dirty="0"/>
            </a:p>
          </p:txBody>
        </p:sp>
        <p:sp>
          <p:nvSpPr>
            <p:cNvPr id="176" name="Shape 176"/>
            <p:cNvSpPr/>
            <p:nvPr/>
          </p:nvSpPr>
          <p:spPr>
            <a:xfrm>
              <a:off x="8188" y="5836"/>
              <a:ext cx="4524" cy="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spAutoFit/>
            </a:bodyPr>
            <a:lstStyle>
              <a:lvl1pPr>
                <a:defRPr sz="6000"/>
              </a:lvl1pPr>
            </a:lstStyle>
            <a:p>
              <a:r>
                <a:rPr lang="en-US" altLang="zh-CN" sz="2250" dirty="0" smtClean="0"/>
                <a:t>Introduction</a:t>
              </a:r>
              <a:r>
                <a:rPr lang="zh-CN" altLang="en-US" sz="2250" dirty="0" smtClean="0"/>
                <a:t> </a:t>
              </a:r>
              <a:r>
                <a:rPr lang="en-US" altLang="zh-CN" sz="2250" dirty="0" smtClean="0"/>
                <a:t>to</a:t>
              </a:r>
              <a:r>
                <a:rPr lang="zh-CN" altLang="en-US" sz="2250" dirty="0" smtClean="0"/>
                <a:t> </a:t>
              </a:r>
              <a:r>
                <a:rPr lang="en-US" altLang="zh-CN" sz="2250" dirty="0" err="1" smtClean="0"/>
                <a:t>JanusGraph</a:t>
              </a:r>
              <a:endParaRPr sz="2250" dirty="0"/>
            </a:p>
          </p:txBody>
        </p:sp>
        <p:sp>
          <p:nvSpPr>
            <p:cNvPr id="179" name="Shape 179"/>
            <p:cNvSpPr/>
            <p:nvPr/>
          </p:nvSpPr>
          <p:spPr>
            <a:xfrm>
              <a:off x="8188" y="7514"/>
              <a:ext cx="3992" cy="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spAutoFit/>
            </a:bodyPr>
            <a:lstStyle>
              <a:lvl1pPr>
                <a:defRPr sz="6000"/>
              </a:lvl1pPr>
            </a:lstStyle>
            <a:p>
              <a:r>
                <a:rPr lang="en-US" altLang="zh-CN" sz="2250" dirty="0" err="1" smtClean="0"/>
                <a:t>JanusGraph</a:t>
              </a:r>
              <a:r>
                <a:rPr lang="zh-CN" altLang="en-US" sz="2250" dirty="0" smtClean="0"/>
                <a:t> </a:t>
              </a:r>
              <a:r>
                <a:rPr lang="en-US" altLang="zh-CN" sz="2250" dirty="0" smtClean="0"/>
                <a:t>with</a:t>
              </a:r>
              <a:r>
                <a:rPr lang="zh-CN" altLang="en-US" sz="2250" dirty="0" smtClean="0"/>
                <a:t> </a:t>
              </a:r>
              <a:r>
                <a:rPr lang="en-US" altLang="zh-CN" sz="2250" dirty="0" err="1" smtClean="0"/>
                <a:t>HBase</a:t>
              </a:r>
              <a:endParaRPr sz="225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4447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err="1"/>
              <a:t>JanusGraph</a:t>
            </a:r>
            <a:r>
              <a:rPr lang="en-US" altLang="zh-CN" dirty="0"/>
              <a:t> with </a:t>
            </a:r>
            <a:r>
              <a:rPr lang="en-US" altLang="zh-CN" dirty="0" err="1"/>
              <a:t>HBase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HBase</a:t>
            </a:r>
            <a:r>
              <a:rPr lang="en-US" altLang="zh-CN" dirty="0"/>
              <a:t> – Perfect Storage Backend for </a:t>
            </a:r>
            <a:r>
              <a:rPr lang="en-US" altLang="zh-CN" dirty="0" err="1" smtClean="0"/>
              <a:t>JanusGraph</a:t>
            </a:r>
            <a:r>
              <a:rPr lang="en-US" altLang="zh-CN" dirty="0" smtClean="0"/>
              <a:t> </a:t>
            </a:r>
            <a:endParaRPr lang="en-US" altLang="zh-CN" dirty="0">
              <a:effectLst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Tight integration with the </a:t>
            </a:r>
            <a:r>
              <a:rPr lang="en-US" altLang="zh-CN" dirty="0">
                <a:hlinkClick r:id="rId3"/>
              </a:rPr>
              <a:t>Apache Hadoop</a:t>
            </a:r>
            <a:r>
              <a:rPr lang="en-US" altLang="zh-CN" dirty="0"/>
              <a:t> ecosystem.</a:t>
            </a:r>
          </a:p>
          <a:p>
            <a:r>
              <a:rPr lang="en-US" altLang="zh-CN" dirty="0"/>
              <a:t>Native support for </a:t>
            </a:r>
            <a:r>
              <a:rPr lang="en-US" altLang="zh-CN" dirty="0">
                <a:hlinkClick r:id="rId4"/>
              </a:rPr>
              <a:t>strong </a:t>
            </a:r>
            <a:r>
              <a:rPr lang="en-US" altLang="zh-CN" dirty="0" smtClean="0">
                <a:hlinkClick r:id="rId4"/>
              </a:rPr>
              <a:t>consistency</a:t>
            </a:r>
            <a:r>
              <a:rPr lang="en-US" altLang="zh-CN" dirty="0" smtClean="0"/>
              <a:t>.</a:t>
            </a:r>
            <a:endParaRPr lang="zh-CN" altLang="en-US" dirty="0"/>
          </a:p>
          <a:p>
            <a:r>
              <a:rPr lang="en-US" altLang="zh-CN" dirty="0" smtClean="0"/>
              <a:t>Linear </a:t>
            </a:r>
            <a:r>
              <a:rPr lang="en-US" altLang="zh-CN" dirty="0"/>
              <a:t>scalability with the addition of more machines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Read </a:t>
            </a:r>
            <a:r>
              <a:rPr lang="en-US" altLang="zh-CN" dirty="0"/>
              <a:t>and write </a:t>
            </a:r>
            <a:r>
              <a:rPr lang="en-US" altLang="zh-CN" dirty="0" smtClean="0"/>
              <a:t>speed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Big </a:t>
            </a:r>
            <a:r>
              <a:rPr lang="en-US" altLang="zh-CN" dirty="0"/>
              <a:t>enough for your biggest </a:t>
            </a:r>
            <a:r>
              <a:rPr lang="en-US" altLang="zh-CN" dirty="0" smtClean="0"/>
              <a:t>graph</a:t>
            </a:r>
            <a:endParaRPr lang="zh-CN" altLang="en-US" dirty="0" smtClean="0"/>
          </a:p>
          <a:p>
            <a:r>
              <a:rPr lang="en-US" altLang="zh-CN" dirty="0" smtClean="0"/>
              <a:t>Support </a:t>
            </a:r>
            <a:r>
              <a:rPr lang="en-US" altLang="zh-CN" dirty="0"/>
              <a:t>for exporting metrics via </a:t>
            </a:r>
            <a:r>
              <a:rPr lang="en-US" altLang="zh-CN" dirty="0">
                <a:hlinkClick r:id="rId5"/>
              </a:rPr>
              <a:t>JMX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r>
              <a:rPr lang="en-US" altLang="zh-CN" dirty="0"/>
              <a:t>Great open community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36666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err="1"/>
              <a:t>JanusGraph</a:t>
            </a:r>
            <a:r>
              <a:rPr lang="en-US" altLang="zh-CN" dirty="0"/>
              <a:t> with </a:t>
            </a:r>
            <a:r>
              <a:rPr lang="en-US" altLang="zh-CN" dirty="0" err="1"/>
              <a:t>HBase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HBase</a:t>
            </a:r>
            <a:r>
              <a:rPr lang="en-US" altLang="zh-CN" dirty="0"/>
              <a:t> – Perfect Storage Backend for </a:t>
            </a:r>
            <a:r>
              <a:rPr lang="en-US" altLang="zh-CN" dirty="0" err="1" smtClean="0"/>
              <a:t>JanusGraph</a:t>
            </a:r>
            <a:r>
              <a:rPr lang="en-US" altLang="zh-CN" dirty="0" smtClean="0"/>
              <a:t> </a:t>
            </a:r>
            <a:endParaRPr lang="en-US" altLang="zh-CN" dirty="0">
              <a:effectLst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28600" y="1457325"/>
            <a:ext cx="8767482" cy="489267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Simple configuration</a:t>
            </a:r>
            <a:endParaRPr lang="zh-CN" altLang="en-US" dirty="0" smtClean="0"/>
          </a:p>
          <a:p>
            <a:pPr lvl="1"/>
            <a:r>
              <a:rPr lang="en-US" altLang="zh-CN" dirty="0" err="1" smtClean="0"/>
              <a:t>storage.backend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endParaRPr lang="zh-CN" altLang="en-US" dirty="0"/>
          </a:p>
          <a:p>
            <a:pPr lvl="1"/>
            <a:r>
              <a:rPr lang="en-US" altLang="zh-CN" dirty="0" err="1" smtClean="0"/>
              <a:t>storage.hostname</a:t>
            </a:r>
            <a:r>
              <a:rPr lang="en-US" altLang="zh-CN" dirty="0" smtClean="0"/>
              <a:t>=zk-host1,zk-host2,zk-host3</a:t>
            </a:r>
            <a:endParaRPr lang="zh-CN" altLang="en-US" dirty="0" smtClean="0"/>
          </a:p>
          <a:p>
            <a:pPr lvl="1"/>
            <a:r>
              <a:rPr lang="en-US" altLang="zh-CN" dirty="0" err="1" smtClean="0">
                <a:solidFill>
                  <a:srgbClr val="53585F"/>
                </a:solidFill>
              </a:rPr>
              <a:t>storage.hbase.table</a:t>
            </a:r>
            <a:r>
              <a:rPr lang="en-US" altLang="zh-CN" dirty="0" smtClean="0">
                <a:solidFill>
                  <a:srgbClr val="53585F"/>
                </a:solidFill>
              </a:rPr>
              <a:t>=</a:t>
            </a:r>
            <a:r>
              <a:rPr lang="en-US" altLang="zh-CN" dirty="0" err="1" smtClean="0">
                <a:solidFill>
                  <a:srgbClr val="53585F"/>
                </a:solidFill>
              </a:rPr>
              <a:t>janusgraph</a:t>
            </a:r>
            <a:r>
              <a:rPr lang="en-US" altLang="zh-CN" dirty="0" smtClean="0">
                <a:solidFill>
                  <a:srgbClr val="53585F"/>
                </a:solidFill>
              </a:rPr>
              <a:t> </a:t>
            </a:r>
            <a:endParaRPr lang="zh-CN" altLang="en-US" dirty="0">
              <a:solidFill>
                <a:srgbClr val="53585F"/>
              </a:solidFill>
            </a:endParaRPr>
          </a:p>
          <a:p>
            <a:pPr lvl="1"/>
            <a:r>
              <a:rPr lang="en-US" altLang="zh-CN" dirty="0" err="1" smtClean="0">
                <a:solidFill>
                  <a:srgbClr val="53585F"/>
                </a:solidFill>
              </a:rPr>
              <a:t>storage.port</a:t>
            </a:r>
            <a:r>
              <a:rPr lang="en-US" altLang="zh-CN" dirty="0" smtClean="0">
                <a:solidFill>
                  <a:srgbClr val="53585F"/>
                </a:solidFill>
              </a:rPr>
              <a:t>=2181</a:t>
            </a:r>
            <a:endParaRPr lang="zh-CN" altLang="en-US" dirty="0">
              <a:solidFill>
                <a:srgbClr val="53585F"/>
              </a:solidFill>
            </a:endParaRPr>
          </a:p>
          <a:p>
            <a:pPr lvl="1"/>
            <a:r>
              <a:rPr lang="en-US" altLang="zh-CN" dirty="0" err="1" smtClean="0">
                <a:solidFill>
                  <a:srgbClr val="53585F"/>
                </a:solidFill>
              </a:rPr>
              <a:t>storage.hbase.ext.zookeeper.znode.parent</a:t>
            </a:r>
            <a:r>
              <a:rPr lang="en-US" altLang="zh-CN" dirty="0">
                <a:solidFill>
                  <a:srgbClr val="53585F"/>
                </a:solidFill>
              </a:rPr>
              <a:t>=/</a:t>
            </a:r>
            <a:r>
              <a:rPr lang="en-US" altLang="zh-CN" dirty="0" err="1">
                <a:solidFill>
                  <a:srgbClr val="53585F"/>
                </a:solidFill>
              </a:rPr>
              <a:t>hbase</a:t>
            </a:r>
            <a:endParaRPr lang="zh-CN" altLang="en-US" dirty="0">
              <a:solidFill>
                <a:srgbClr val="53585F"/>
              </a:solidFill>
            </a:endParaRPr>
          </a:p>
          <a:p>
            <a:pPr lvl="2"/>
            <a:endParaRPr lang="en-US" altLang="zh-CN" dirty="0" smtClean="0">
              <a:solidFill>
                <a:srgbClr val="53585F"/>
              </a:solidFill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90449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err="1"/>
              <a:t>JanusGraph</a:t>
            </a:r>
            <a:r>
              <a:rPr lang="en-US" altLang="zh-CN" dirty="0"/>
              <a:t> with </a:t>
            </a:r>
            <a:r>
              <a:rPr lang="en-US" altLang="zh-CN" dirty="0" err="1"/>
              <a:t>HBase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HBase</a:t>
            </a:r>
            <a:r>
              <a:rPr lang="en-US" altLang="zh-CN" dirty="0"/>
              <a:t> – Perfect Storage Backend for </a:t>
            </a:r>
            <a:r>
              <a:rPr lang="en-US" altLang="zh-CN" dirty="0" err="1"/>
              <a:t>JanusGraph</a:t>
            </a:r>
            <a:r>
              <a:rPr lang="en-US" altLang="zh-CN" dirty="0"/>
              <a:t> </a:t>
            </a:r>
          </a:p>
          <a:p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A variety of reading and writing way </a:t>
            </a:r>
            <a:endParaRPr kumimoji="1" lang="zh-CN" altLang="en-US" dirty="0" smtClean="0"/>
          </a:p>
          <a:p>
            <a:pPr lvl="1"/>
            <a:r>
              <a:rPr lang="en-US" altLang="zh-CN" sz="2000" dirty="0" smtClean="0"/>
              <a:t>Batch </a:t>
            </a:r>
            <a:r>
              <a:rPr lang="en-US" altLang="zh-CN" sz="2000" dirty="0"/>
              <a:t>to mutate</a:t>
            </a:r>
            <a:endParaRPr lang="zh-CN" altLang="en-US" sz="2000" dirty="0"/>
          </a:p>
          <a:p>
            <a:pPr lvl="1"/>
            <a:r>
              <a:rPr lang="en-US" altLang="zh-CN" sz="2000" dirty="0"/>
              <a:t>Get or Multi Get</a:t>
            </a:r>
            <a:endParaRPr lang="zh-CN" altLang="en-US" sz="2000" dirty="0"/>
          </a:p>
          <a:p>
            <a:pPr lvl="1"/>
            <a:r>
              <a:rPr lang="en-US" altLang="zh-CN" sz="2000" dirty="0"/>
              <a:t>Key range scan </a:t>
            </a:r>
            <a:endParaRPr lang="en-US" altLang="zh-CN" sz="2000" dirty="0">
              <a:latin typeface="Wingdings" charset="2"/>
            </a:endParaRPr>
          </a:p>
          <a:p>
            <a:pPr lvl="1"/>
            <a:r>
              <a:rPr lang="en-US" altLang="zh-CN" sz="2000" dirty="0" err="1"/>
              <a:t>ColumnRangeFilter</a:t>
            </a:r>
            <a:r>
              <a:rPr lang="en-US" altLang="zh-CN" sz="2000" dirty="0"/>
              <a:t> </a:t>
            </a:r>
            <a:endParaRPr lang="en-US" altLang="zh-CN" dirty="0"/>
          </a:p>
          <a:p>
            <a:pPr lvl="1"/>
            <a:r>
              <a:rPr lang="en-US" altLang="zh-CN" sz="2000" dirty="0" err="1"/>
              <a:t>ColumnPaginationFilter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835191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err="1"/>
              <a:t>JanusGraph</a:t>
            </a:r>
            <a:r>
              <a:rPr lang="en-US" altLang="zh-CN" dirty="0"/>
              <a:t> with </a:t>
            </a:r>
            <a:r>
              <a:rPr lang="en-US" altLang="zh-CN" dirty="0" err="1"/>
              <a:t>HBase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HBase</a:t>
            </a:r>
            <a:r>
              <a:rPr lang="en-US" altLang="zh-CN" dirty="0"/>
              <a:t> Storage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/>
              <a:t>Column Families</a:t>
            </a:r>
            <a:r>
              <a:rPr lang="zh-CN" altLang="en-US" dirty="0"/>
              <a:t> </a:t>
            </a:r>
            <a:endParaRPr kumimoji="1" lang="zh-CN" altLang="en-US" dirty="0"/>
          </a:p>
          <a:p>
            <a:endParaRPr lang="en-US" altLang="zh-CN" dirty="0">
              <a:effectLst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>
                <a:solidFill>
                  <a:srgbClr val="301E05"/>
                </a:solidFill>
              </a:rPr>
              <a:t>CF </a:t>
            </a:r>
            <a:r>
              <a:rPr lang="en-US" altLang="zh-CN" sz="2800" dirty="0">
                <a:solidFill>
                  <a:srgbClr val="301E05"/>
                </a:solidFill>
              </a:rPr>
              <a:t>attributes can be set. E.g. compression, TTL. </a:t>
            </a:r>
            <a:endParaRPr lang="zh-CN" altLang="en-US" sz="2800" dirty="0" smtClean="0">
              <a:solidFill>
                <a:srgbClr val="301E05"/>
              </a:solidFill>
            </a:endParaRPr>
          </a:p>
          <a:p>
            <a:pPr lvl="1"/>
            <a:r>
              <a:rPr lang="en-US" altLang="zh-CN" sz="2400" dirty="0"/>
              <a:t>Edge store -&gt; </a:t>
            </a:r>
            <a:r>
              <a:rPr lang="en-US" altLang="zh-CN" sz="2400" dirty="0" smtClean="0"/>
              <a:t>e</a:t>
            </a:r>
            <a:r>
              <a:rPr lang="zh-CN" altLang="en-US" sz="2400" dirty="0" smtClean="0"/>
              <a:t> </a:t>
            </a:r>
          </a:p>
          <a:p>
            <a:pPr lvl="1"/>
            <a:r>
              <a:rPr lang="en-US" altLang="zh-CN" sz="2400" dirty="0" smtClean="0"/>
              <a:t>Index </a:t>
            </a:r>
            <a:r>
              <a:rPr lang="en-US" altLang="zh-CN" sz="2400" dirty="0"/>
              <a:t>store -&gt; </a:t>
            </a:r>
            <a:r>
              <a:rPr lang="en-US" altLang="zh-CN" sz="2400" dirty="0" smtClean="0"/>
              <a:t>g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Id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store </a:t>
            </a:r>
            <a:r>
              <a:rPr lang="en-US" altLang="zh-CN" sz="2400" dirty="0"/>
              <a:t>-&gt; i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Transaction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log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store </a:t>
            </a:r>
            <a:r>
              <a:rPr lang="en-US" altLang="zh-CN" sz="2400" dirty="0"/>
              <a:t>-&gt; l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System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property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store </a:t>
            </a:r>
            <a:r>
              <a:rPr lang="en-US" altLang="zh-CN" sz="2400" dirty="0"/>
              <a:t>-&gt; </a:t>
            </a:r>
            <a:r>
              <a:rPr lang="en-US" altLang="zh-CN" sz="2400" dirty="0" smtClean="0"/>
              <a:t>s</a:t>
            </a:r>
            <a:endParaRPr lang="zh-CN" altLang="en-US" sz="2400" dirty="0" smtClean="0"/>
          </a:p>
          <a:p>
            <a:pPr marL="317500" lvl="1" indent="0">
              <a:buNone/>
            </a:pPr>
            <a:r>
              <a:rPr kumimoji="1" lang="is-IS" altLang="zh-CN" sz="2400" dirty="0" smtClean="0"/>
              <a:t>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32449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err="1"/>
              <a:t>JanusGraph</a:t>
            </a:r>
            <a:r>
              <a:rPr lang="en-US" altLang="zh-CN" dirty="0"/>
              <a:t> with </a:t>
            </a:r>
            <a:r>
              <a:rPr lang="en-US" altLang="zh-CN" dirty="0" err="1"/>
              <a:t>HBase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HBase</a:t>
            </a:r>
            <a:r>
              <a:rPr lang="en-US" altLang="zh-CN" dirty="0"/>
              <a:t> Storage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 </a:t>
            </a:r>
            <a:r>
              <a:rPr lang="en-US" altLang="zh-CN" dirty="0" smtClean="0"/>
              <a:t>Edge </a:t>
            </a:r>
            <a:r>
              <a:rPr lang="en-US" altLang="zh-CN" dirty="0"/>
              <a:t>store -&gt; e</a:t>
            </a:r>
            <a:endParaRPr kumimoji="1" lang="zh-CN" altLang="en-US" dirty="0"/>
          </a:p>
          <a:p>
            <a:endParaRPr lang="en-US" altLang="zh-CN" dirty="0">
              <a:effectLst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pPr marL="256540" lvl="1" indent="-256540">
              <a:buFont typeface="Wingdings" charset="2"/>
              <a:buChar char=""/>
            </a:pPr>
            <a:r>
              <a:rPr lang="en-US" altLang="zh-CN" sz="2400" dirty="0" smtClean="0">
                <a:solidFill>
                  <a:srgbClr val="301E05"/>
                </a:solidFill>
              </a:rPr>
              <a:t>Storage </a:t>
            </a:r>
            <a:r>
              <a:rPr lang="en-US" altLang="zh-CN" sz="2400" dirty="0">
                <a:solidFill>
                  <a:srgbClr val="301E05"/>
                </a:solidFill>
              </a:rPr>
              <a:t>vertex </a:t>
            </a:r>
            <a:r>
              <a:rPr lang="en-US" altLang="zh-CN" sz="2400" dirty="0" smtClean="0">
                <a:solidFill>
                  <a:srgbClr val="301E05"/>
                </a:solidFill>
              </a:rPr>
              <a:t>label, </a:t>
            </a:r>
            <a:r>
              <a:rPr lang="en-US" altLang="zh-CN" sz="2400" dirty="0">
                <a:solidFill>
                  <a:srgbClr val="301E05"/>
                </a:solidFill>
              </a:rPr>
              <a:t>edge, </a:t>
            </a:r>
            <a:r>
              <a:rPr lang="en-US" altLang="zh-CN" sz="2400" dirty="0" smtClean="0">
                <a:solidFill>
                  <a:srgbClr val="301E05"/>
                </a:solidFill>
              </a:rPr>
              <a:t>property</a:t>
            </a:r>
            <a:r>
              <a:rPr lang="zh-CN" altLang="en-US" sz="2400" dirty="0" smtClean="0">
                <a:solidFill>
                  <a:srgbClr val="301E05"/>
                </a:solidFill>
              </a:rPr>
              <a:t> </a:t>
            </a:r>
            <a:r>
              <a:rPr lang="en-US" altLang="zh-CN" sz="2400" dirty="0" smtClean="0">
                <a:solidFill>
                  <a:srgbClr val="301E05"/>
                </a:solidFill>
              </a:rPr>
              <a:t>data</a:t>
            </a:r>
            <a:r>
              <a:rPr lang="zh-CN" altLang="en-US" sz="2400" dirty="0" smtClean="0">
                <a:solidFill>
                  <a:srgbClr val="301E05"/>
                </a:solidFill>
              </a:rPr>
              <a:t>	</a:t>
            </a:r>
            <a:endParaRPr lang="zh-CN" altLang="en-US" sz="2400" dirty="0">
              <a:solidFill>
                <a:srgbClr val="301E05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altLang="zh-CN" dirty="0" err="1">
                <a:solidFill>
                  <a:srgbClr val="301E05"/>
                </a:solidFill>
              </a:rPr>
              <a:t>RowKey</a:t>
            </a:r>
            <a:r>
              <a:rPr lang="zh-CN" altLang="en-US" dirty="0">
                <a:solidFill>
                  <a:srgbClr val="301E05"/>
                </a:solidFill>
              </a:rPr>
              <a:t> </a:t>
            </a:r>
            <a:r>
              <a:rPr lang="en-US" altLang="zh-CN" dirty="0">
                <a:solidFill>
                  <a:srgbClr val="301E05"/>
                </a:solidFill>
              </a:rPr>
              <a:t>-&gt;</a:t>
            </a:r>
            <a:r>
              <a:rPr lang="zh-CN" altLang="en-US" dirty="0">
                <a:solidFill>
                  <a:srgbClr val="301E05"/>
                </a:solidFill>
              </a:rPr>
              <a:t> </a:t>
            </a:r>
            <a:r>
              <a:rPr lang="en-US" altLang="zh-CN" dirty="0">
                <a:solidFill>
                  <a:srgbClr val="301E05"/>
                </a:solidFill>
              </a:rPr>
              <a:t>Vertex</a:t>
            </a:r>
            <a:r>
              <a:rPr lang="zh-CN" altLang="en-US" dirty="0">
                <a:solidFill>
                  <a:srgbClr val="301E05"/>
                </a:solidFill>
              </a:rPr>
              <a:t> </a:t>
            </a:r>
            <a:r>
              <a:rPr lang="en-US" altLang="zh-CN" dirty="0">
                <a:solidFill>
                  <a:srgbClr val="301E05"/>
                </a:solidFill>
              </a:rPr>
              <a:t>ID</a:t>
            </a:r>
            <a:r>
              <a:rPr lang="zh-CN" altLang="en-US" dirty="0">
                <a:solidFill>
                  <a:srgbClr val="301E05"/>
                </a:solidFill>
              </a:rPr>
              <a:t> </a:t>
            </a:r>
          </a:p>
          <a:p>
            <a:pPr lvl="2"/>
            <a:r>
              <a:rPr lang="en-US" altLang="zh-CN" dirty="0" smtClean="0">
                <a:solidFill>
                  <a:srgbClr val="301E05"/>
                </a:solidFill>
              </a:rPr>
              <a:t>Count </a:t>
            </a:r>
            <a:endParaRPr lang="zh-CN" altLang="en-US" dirty="0" smtClean="0">
              <a:solidFill>
                <a:srgbClr val="301E05"/>
              </a:solidFill>
            </a:endParaRPr>
          </a:p>
          <a:p>
            <a:pPr lvl="2"/>
            <a:r>
              <a:rPr lang="en-US" altLang="zh-CN" dirty="0" smtClean="0">
                <a:solidFill>
                  <a:srgbClr val="301E05"/>
                </a:solidFill>
              </a:rPr>
              <a:t>ID </a:t>
            </a:r>
            <a:r>
              <a:rPr lang="en-US" altLang="zh-CN" dirty="0">
                <a:solidFill>
                  <a:srgbClr val="301E05"/>
                </a:solidFill>
              </a:rPr>
              <a:t>padding </a:t>
            </a:r>
            <a:r>
              <a:rPr lang="zh-CN" altLang="en-US" dirty="0" smtClean="0">
                <a:solidFill>
                  <a:srgbClr val="301E05"/>
                </a:solidFill>
              </a:rPr>
              <a:t>      </a:t>
            </a:r>
            <a:endParaRPr lang="zh-CN" altLang="en-US" dirty="0">
              <a:solidFill>
                <a:srgbClr val="301E05"/>
              </a:solidFill>
            </a:endParaRPr>
          </a:p>
          <a:p>
            <a:pPr lvl="2"/>
            <a:r>
              <a:rPr lang="en-US" altLang="zh-CN" dirty="0">
                <a:solidFill>
                  <a:srgbClr val="301E05"/>
                </a:solidFill>
              </a:rPr>
              <a:t>P</a:t>
            </a:r>
            <a:r>
              <a:rPr lang="en-US" altLang="zh-CN" dirty="0" smtClean="0">
                <a:solidFill>
                  <a:srgbClr val="301E05"/>
                </a:solidFill>
              </a:rPr>
              <a:t>artition</a:t>
            </a:r>
            <a:r>
              <a:rPr lang="zh-CN" altLang="en-US" dirty="0" smtClean="0">
                <a:solidFill>
                  <a:srgbClr val="301E05"/>
                </a:solidFill>
              </a:rPr>
              <a:t> </a:t>
            </a:r>
            <a:r>
              <a:rPr lang="en-US" altLang="zh-CN" dirty="0" smtClean="0">
                <a:solidFill>
                  <a:srgbClr val="301E05"/>
                </a:solidFill>
              </a:rPr>
              <a:t>ID</a:t>
            </a:r>
            <a:endParaRPr lang="zh-CN" altLang="en-US" dirty="0" smtClean="0">
              <a:solidFill>
                <a:srgbClr val="301E05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rgbClr val="301E05"/>
                </a:solidFill>
              </a:rPr>
              <a:t>Vertex label save as </a:t>
            </a:r>
            <a:r>
              <a:rPr lang="en-US" altLang="zh-CN" dirty="0" smtClean="0">
                <a:solidFill>
                  <a:srgbClr val="301E05"/>
                </a:solidFill>
              </a:rPr>
              <a:t>edge</a:t>
            </a:r>
            <a:endParaRPr lang="zh-CN" altLang="en-US" dirty="0" smtClean="0">
              <a:solidFill>
                <a:srgbClr val="301E05"/>
              </a:solidFill>
            </a:endParaRPr>
          </a:p>
          <a:p>
            <a:pPr lvl="2">
              <a:lnSpc>
                <a:spcPct val="120000"/>
              </a:lnSpc>
            </a:pPr>
            <a:endParaRPr lang="zh-CN" altLang="en-US" dirty="0">
              <a:solidFill>
                <a:srgbClr val="301E05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rgbClr val="301E05"/>
                </a:solidFill>
              </a:rPr>
              <a:t>Vertex</a:t>
            </a:r>
            <a:r>
              <a:rPr lang="zh-CN" altLang="en-US" dirty="0">
                <a:solidFill>
                  <a:srgbClr val="301E05"/>
                </a:solidFill>
              </a:rPr>
              <a:t> </a:t>
            </a:r>
            <a:r>
              <a:rPr lang="en-US" altLang="zh-CN" dirty="0">
                <a:solidFill>
                  <a:srgbClr val="301E05"/>
                </a:solidFill>
              </a:rPr>
              <a:t>property</a:t>
            </a:r>
            <a:r>
              <a:rPr lang="zh-CN" altLang="en-US" dirty="0">
                <a:solidFill>
                  <a:srgbClr val="301E05"/>
                </a:solidFill>
              </a:rPr>
              <a:t> </a:t>
            </a:r>
            <a:r>
              <a:rPr lang="en-US" altLang="zh-CN" dirty="0">
                <a:solidFill>
                  <a:srgbClr val="301E05"/>
                </a:solidFill>
              </a:rPr>
              <a:t>and</a:t>
            </a:r>
            <a:r>
              <a:rPr lang="zh-CN" altLang="en-US" dirty="0">
                <a:solidFill>
                  <a:srgbClr val="301E05"/>
                </a:solidFill>
              </a:rPr>
              <a:t>  </a:t>
            </a:r>
            <a:r>
              <a:rPr lang="en-US" altLang="zh-CN" dirty="0">
                <a:solidFill>
                  <a:srgbClr val="301E05"/>
                </a:solidFill>
              </a:rPr>
              <a:t>edge</a:t>
            </a:r>
            <a:r>
              <a:rPr lang="zh-CN" altLang="en-US" dirty="0">
                <a:solidFill>
                  <a:srgbClr val="301E05"/>
                </a:solidFill>
              </a:rPr>
              <a:t> </a:t>
            </a:r>
            <a:r>
              <a:rPr lang="en-US" altLang="zh-CN" dirty="0">
                <a:solidFill>
                  <a:srgbClr val="301E05"/>
                </a:solidFill>
              </a:rPr>
              <a:t>save as relation</a:t>
            </a:r>
            <a:endParaRPr lang="zh-CN" altLang="en-US" dirty="0">
              <a:solidFill>
                <a:srgbClr val="301E05"/>
              </a:solidFill>
            </a:endParaRPr>
          </a:p>
          <a:p>
            <a:pPr lvl="2"/>
            <a:r>
              <a:rPr lang="en-US" altLang="zh-CN" dirty="0">
                <a:solidFill>
                  <a:srgbClr val="301E05"/>
                </a:solidFill>
              </a:rPr>
              <a:t>Relation</a:t>
            </a:r>
            <a:r>
              <a:rPr lang="zh-CN" altLang="en-US" dirty="0">
                <a:solidFill>
                  <a:srgbClr val="301E05"/>
                </a:solidFill>
              </a:rPr>
              <a:t> </a:t>
            </a:r>
            <a:r>
              <a:rPr lang="en-US" altLang="zh-CN" dirty="0">
                <a:solidFill>
                  <a:srgbClr val="301E05"/>
                </a:solidFill>
              </a:rPr>
              <a:t>ID</a:t>
            </a:r>
            <a:r>
              <a:rPr lang="zh-CN" altLang="en-US" dirty="0">
                <a:solidFill>
                  <a:srgbClr val="301E05"/>
                </a:solidFill>
              </a:rPr>
              <a:t>（ </a:t>
            </a:r>
            <a:r>
              <a:rPr lang="en-US" altLang="zh-CN" dirty="0">
                <a:solidFill>
                  <a:srgbClr val="301E05"/>
                </a:solidFill>
              </a:rPr>
              <a:t>Property</a:t>
            </a:r>
            <a:r>
              <a:rPr lang="zh-CN" altLang="en-US" dirty="0">
                <a:solidFill>
                  <a:srgbClr val="301E05"/>
                </a:solidFill>
              </a:rPr>
              <a:t> </a:t>
            </a:r>
            <a:r>
              <a:rPr lang="en-US" altLang="zh-CN" dirty="0">
                <a:solidFill>
                  <a:srgbClr val="301E05"/>
                </a:solidFill>
              </a:rPr>
              <a:t>key</a:t>
            </a:r>
            <a:r>
              <a:rPr lang="zh-CN" altLang="en-US" dirty="0">
                <a:solidFill>
                  <a:srgbClr val="301E05"/>
                </a:solidFill>
              </a:rPr>
              <a:t> </a:t>
            </a:r>
            <a:r>
              <a:rPr lang="en-US" altLang="zh-CN" dirty="0">
                <a:solidFill>
                  <a:srgbClr val="301E05"/>
                </a:solidFill>
              </a:rPr>
              <a:t>id</a:t>
            </a:r>
            <a:r>
              <a:rPr lang="zh-CN" altLang="en-US" dirty="0">
                <a:solidFill>
                  <a:srgbClr val="301E05"/>
                </a:solidFill>
              </a:rPr>
              <a:t> </a:t>
            </a:r>
            <a:r>
              <a:rPr lang="en-US" altLang="zh-CN" dirty="0">
                <a:solidFill>
                  <a:srgbClr val="301E05"/>
                </a:solidFill>
              </a:rPr>
              <a:t>/</a:t>
            </a:r>
            <a:r>
              <a:rPr lang="zh-CN" altLang="en-US" dirty="0">
                <a:solidFill>
                  <a:srgbClr val="301E05"/>
                </a:solidFill>
              </a:rPr>
              <a:t> </a:t>
            </a:r>
            <a:r>
              <a:rPr lang="en-US" altLang="zh-CN" dirty="0">
                <a:solidFill>
                  <a:srgbClr val="301E05"/>
                </a:solidFill>
              </a:rPr>
              <a:t>Edge</a:t>
            </a:r>
            <a:r>
              <a:rPr lang="zh-CN" altLang="en-US" dirty="0">
                <a:solidFill>
                  <a:srgbClr val="301E05"/>
                </a:solidFill>
              </a:rPr>
              <a:t> </a:t>
            </a:r>
            <a:r>
              <a:rPr lang="en-US" altLang="zh-CN" dirty="0">
                <a:solidFill>
                  <a:srgbClr val="301E05"/>
                </a:solidFill>
              </a:rPr>
              <a:t>label</a:t>
            </a:r>
            <a:r>
              <a:rPr lang="zh-CN" altLang="en-US" dirty="0">
                <a:solidFill>
                  <a:srgbClr val="301E05"/>
                </a:solidFill>
              </a:rPr>
              <a:t> </a:t>
            </a:r>
            <a:r>
              <a:rPr lang="en-US" altLang="zh-CN" dirty="0">
                <a:solidFill>
                  <a:srgbClr val="301E05"/>
                </a:solidFill>
              </a:rPr>
              <a:t>id</a:t>
            </a:r>
            <a:r>
              <a:rPr lang="zh-CN" altLang="en-US" dirty="0">
                <a:solidFill>
                  <a:srgbClr val="301E05"/>
                </a:solidFill>
              </a:rPr>
              <a:t> </a:t>
            </a:r>
            <a:r>
              <a:rPr lang="en-US" altLang="zh-CN" dirty="0">
                <a:solidFill>
                  <a:srgbClr val="301E05"/>
                </a:solidFill>
              </a:rPr>
              <a:t>+</a:t>
            </a:r>
            <a:r>
              <a:rPr lang="zh-CN" altLang="en-US" dirty="0">
                <a:solidFill>
                  <a:srgbClr val="301E05"/>
                </a:solidFill>
              </a:rPr>
              <a:t> </a:t>
            </a:r>
            <a:r>
              <a:rPr lang="en-US" altLang="zh-CN" dirty="0" smtClean="0">
                <a:solidFill>
                  <a:srgbClr val="301E05"/>
                </a:solidFill>
              </a:rPr>
              <a:t>direction</a:t>
            </a:r>
            <a:r>
              <a:rPr lang="zh-CN" altLang="en-US" dirty="0" smtClean="0">
                <a:solidFill>
                  <a:srgbClr val="301E05"/>
                </a:solidFill>
              </a:rPr>
              <a:t> </a:t>
            </a:r>
            <a:r>
              <a:rPr lang="en-US" altLang="zh-CN" dirty="0">
                <a:solidFill>
                  <a:srgbClr val="301E05"/>
                </a:solidFill>
              </a:rPr>
              <a:t>)</a:t>
            </a:r>
          </a:p>
          <a:p>
            <a:pPr lvl="1"/>
            <a:endParaRPr lang="zh-CN" altLang="en-US" sz="2400" dirty="0" smtClean="0">
              <a:solidFill>
                <a:srgbClr val="301E05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" y="4560241"/>
            <a:ext cx="7805103" cy="4846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314" y="1774372"/>
            <a:ext cx="5051878" cy="2412695"/>
          </a:xfrm>
          <a:prstGeom prst="rect">
            <a:avLst/>
          </a:prstGeom>
        </p:spPr>
      </p:pic>
      <p:sp>
        <p:nvSpPr>
          <p:cNvPr id="10" name="虚尾箭头 9"/>
          <p:cNvSpPr/>
          <p:nvPr/>
        </p:nvSpPr>
        <p:spPr>
          <a:xfrm>
            <a:off x="2754086" y="3097302"/>
            <a:ext cx="762000" cy="315686"/>
          </a:xfrm>
          <a:prstGeom prst="stripedRightArrow">
            <a:avLst/>
          </a:prstGeom>
          <a:solidFill>
            <a:srgbClr val="37A0F4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7181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err="1"/>
              <a:t>JanusGraph</a:t>
            </a:r>
            <a:r>
              <a:rPr lang="en-US" altLang="zh-CN" dirty="0"/>
              <a:t> with </a:t>
            </a:r>
            <a:r>
              <a:rPr lang="en-US" altLang="zh-CN" dirty="0" err="1"/>
              <a:t>HBase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HBase</a:t>
            </a:r>
            <a:r>
              <a:rPr lang="en-US" altLang="zh-CN" dirty="0"/>
              <a:t> Storage Model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 </a:t>
            </a:r>
            <a:r>
              <a:rPr lang="en-US" altLang="zh-CN" dirty="0"/>
              <a:t>Edge store -&gt; e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1" y="3870366"/>
            <a:ext cx="8817226" cy="2476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28" y="1125645"/>
            <a:ext cx="9000071" cy="259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89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err="1"/>
              <a:t>JanusGraph</a:t>
            </a:r>
            <a:r>
              <a:rPr lang="en-US" altLang="zh-CN" dirty="0"/>
              <a:t> with </a:t>
            </a:r>
            <a:r>
              <a:rPr lang="en-US" altLang="zh-CN" dirty="0" err="1"/>
              <a:t>HBase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HBase</a:t>
            </a:r>
            <a:r>
              <a:rPr lang="en-US" altLang="zh-CN" dirty="0"/>
              <a:t> Storage Model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 </a:t>
            </a:r>
            <a:r>
              <a:rPr lang="en-US" altLang="zh-CN" dirty="0"/>
              <a:t>Edge store -&gt; e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0" y="1921745"/>
            <a:ext cx="406521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sz="2000" dirty="0">
                <a:solidFill>
                  <a:srgbClr val="301E05"/>
                </a:solidFill>
              </a:rPr>
              <a:t>Edge </a:t>
            </a:r>
            <a:r>
              <a:rPr lang="en-US" altLang="zh-CN" sz="2000" dirty="0" smtClean="0">
                <a:solidFill>
                  <a:srgbClr val="301E05"/>
                </a:solidFill>
              </a:rPr>
              <a:t>l</a:t>
            </a:r>
            <a:r>
              <a:rPr lang="en-US" altLang="zh-CN" sz="2000" dirty="0" smtClean="0">
                <a:solidFill>
                  <a:srgbClr val="301E05"/>
                </a:solidFill>
              </a:rPr>
              <a:t>abel </a:t>
            </a:r>
            <a:r>
              <a:rPr lang="en-US" altLang="zh-CN" sz="2000" dirty="0" smtClean="0">
                <a:solidFill>
                  <a:srgbClr val="301E05"/>
                </a:solidFill>
              </a:rPr>
              <a:t>m</a:t>
            </a:r>
            <a:r>
              <a:rPr lang="en-US" altLang="zh-CN" sz="2000" dirty="0" smtClean="0">
                <a:solidFill>
                  <a:srgbClr val="301E05"/>
                </a:solidFill>
              </a:rPr>
              <a:t>ultiplicity is</a:t>
            </a:r>
            <a:r>
              <a:rPr lang="zh-CN" altLang="en-US" sz="2000" dirty="0" smtClean="0">
                <a:solidFill>
                  <a:srgbClr val="301E05"/>
                </a:solidFill>
              </a:rPr>
              <a:t> </a:t>
            </a:r>
            <a:r>
              <a:rPr lang="en-US" altLang="zh-CN" sz="2000" dirty="0" smtClean="0">
                <a:solidFill>
                  <a:srgbClr val="301E05"/>
                </a:solidFill>
              </a:rPr>
              <a:t>“</a:t>
            </a:r>
            <a:r>
              <a:rPr lang="en-US" altLang="zh-CN" sz="2000" dirty="0" smtClean="0">
                <a:solidFill>
                  <a:srgbClr val="301E05"/>
                </a:solidFill>
              </a:rPr>
              <a:t>Multi”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301E05"/>
              </a:solidFill>
              <a:effectLst/>
              <a:uFillTx/>
              <a:sym typeface="苹方 中等" panose="020B04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950" y="2299067"/>
            <a:ext cx="7304248" cy="110845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570" y="3705558"/>
            <a:ext cx="7209969" cy="9661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750" y="5165131"/>
            <a:ext cx="7304247" cy="9271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0" y="4836206"/>
            <a:ext cx="4441372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2000" dirty="0">
                <a:solidFill>
                  <a:srgbClr val="301E05"/>
                </a:solidFill>
              </a:rPr>
              <a:t>Not </a:t>
            </a:r>
            <a:r>
              <a:rPr lang="zh-CN" altLang="en-US" sz="2000" dirty="0">
                <a:solidFill>
                  <a:srgbClr val="301E05"/>
                </a:solidFill>
              </a:rPr>
              <a:t>“</a:t>
            </a:r>
            <a:r>
              <a:rPr lang="en-US" altLang="zh-CN" sz="2000" dirty="0">
                <a:solidFill>
                  <a:srgbClr val="301E05"/>
                </a:solidFill>
              </a:rPr>
              <a:t>Multi</a:t>
            </a:r>
            <a:r>
              <a:rPr lang="zh-CN" altLang="en-US" sz="2000" dirty="0">
                <a:solidFill>
                  <a:srgbClr val="301E05"/>
                </a:solidFill>
              </a:rPr>
              <a:t>” </a:t>
            </a:r>
            <a:r>
              <a:rPr lang="en-US" altLang="zh-CN" sz="2000" dirty="0">
                <a:solidFill>
                  <a:srgbClr val="301E05"/>
                </a:solidFill>
              </a:rPr>
              <a:t>and</a:t>
            </a:r>
            <a:r>
              <a:rPr lang="zh-CN" altLang="en-US" sz="2000" dirty="0">
                <a:solidFill>
                  <a:srgbClr val="301E05"/>
                </a:solidFill>
              </a:rPr>
              <a:t> </a:t>
            </a:r>
            <a:r>
              <a:rPr lang="en-US" altLang="zh-CN" sz="2000" dirty="0" smtClean="0">
                <a:solidFill>
                  <a:srgbClr val="301E05"/>
                </a:solidFill>
              </a:rPr>
              <a:t>only</a:t>
            </a:r>
            <a:r>
              <a:rPr lang="zh-CN" altLang="en-US" sz="2000" dirty="0" smtClean="0">
                <a:solidFill>
                  <a:srgbClr val="301E05"/>
                </a:solidFill>
              </a:rPr>
              <a:t> </a:t>
            </a:r>
            <a:r>
              <a:rPr lang="en-US" altLang="zh-CN" sz="2000" dirty="0" smtClean="0">
                <a:solidFill>
                  <a:srgbClr val="301E05"/>
                </a:solidFill>
              </a:rPr>
              <a:t>one</a:t>
            </a:r>
            <a:r>
              <a:rPr lang="zh-CN" altLang="en-US" sz="2000" dirty="0" smtClean="0">
                <a:solidFill>
                  <a:srgbClr val="301E05"/>
                </a:solidFill>
              </a:rPr>
              <a:t> </a:t>
            </a:r>
            <a:r>
              <a:rPr lang="en-US" altLang="zh-CN" sz="2000" dirty="0" smtClean="0">
                <a:solidFill>
                  <a:srgbClr val="301E05"/>
                </a:solidFill>
              </a:rPr>
              <a:t>edge</a:t>
            </a:r>
            <a:endParaRPr lang="zh-CN" altLang="en-US" sz="2000" dirty="0">
              <a:solidFill>
                <a:srgbClr val="301E05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0" y="3371391"/>
            <a:ext cx="6096000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2000" dirty="0" smtClean="0">
                <a:solidFill>
                  <a:srgbClr val="301E05"/>
                </a:solidFill>
              </a:rPr>
              <a:t>Not </a:t>
            </a:r>
            <a:r>
              <a:rPr lang="zh-CN" altLang="en-US" sz="2000" dirty="0" smtClean="0">
                <a:solidFill>
                  <a:srgbClr val="301E05"/>
                </a:solidFill>
              </a:rPr>
              <a:t>“</a:t>
            </a:r>
            <a:r>
              <a:rPr lang="en-US" altLang="zh-CN" sz="2000" dirty="0">
                <a:solidFill>
                  <a:srgbClr val="301E05"/>
                </a:solidFill>
              </a:rPr>
              <a:t>Multi</a:t>
            </a:r>
            <a:r>
              <a:rPr lang="zh-CN" altLang="en-US" sz="2000" dirty="0" smtClean="0">
                <a:solidFill>
                  <a:srgbClr val="301E05"/>
                </a:solidFill>
              </a:rPr>
              <a:t>” </a:t>
            </a:r>
            <a:r>
              <a:rPr lang="en-US" altLang="zh-CN" sz="2000" dirty="0" smtClean="0">
                <a:solidFill>
                  <a:srgbClr val="301E05"/>
                </a:solidFill>
              </a:rPr>
              <a:t>and</a:t>
            </a:r>
            <a:r>
              <a:rPr lang="zh-CN" altLang="en-US" sz="2000" dirty="0" smtClean="0">
                <a:solidFill>
                  <a:srgbClr val="301E05"/>
                </a:solidFill>
              </a:rPr>
              <a:t> </a:t>
            </a:r>
            <a:r>
              <a:rPr lang="en-US" altLang="zh-CN" sz="2000" dirty="0" smtClean="0">
                <a:solidFill>
                  <a:srgbClr val="301E05"/>
                </a:solidFill>
              </a:rPr>
              <a:t>more</a:t>
            </a:r>
            <a:r>
              <a:rPr lang="zh-CN" altLang="en-US" sz="2000" dirty="0" smtClean="0">
                <a:solidFill>
                  <a:srgbClr val="301E05"/>
                </a:solidFill>
              </a:rPr>
              <a:t> </a:t>
            </a:r>
            <a:r>
              <a:rPr lang="en-US" altLang="zh-CN" sz="2000" dirty="0" smtClean="0">
                <a:solidFill>
                  <a:srgbClr val="301E05"/>
                </a:solidFill>
              </a:rPr>
              <a:t>then</a:t>
            </a:r>
            <a:r>
              <a:rPr lang="zh-CN" altLang="en-US" sz="2000" dirty="0" smtClean="0">
                <a:solidFill>
                  <a:srgbClr val="301E05"/>
                </a:solidFill>
              </a:rPr>
              <a:t> </a:t>
            </a:r>
            <a:r>
              <a:rPr lang="en-US" altLang="zh-CN" sz="2000" dirty="0" smtClean="0">
                <a:solidFill>
                  <a:srgbClr val="301E05"/>
                </a:solidFill>
              </a:rPr>
              <a:t>one</a:t>
            </a:r>
            <a:r>
              <a:rPr lang="zh-CN" altLang="en-US" sz="2000" dirty="0" smtClean="0">
                <a:solidFill>
                  <a:srgbClr val="301E05"/>
                </a:solidFill>
              </a:rPr>
              <a:t> </a:t>
            </a:r>
            <a:r>
              <a:rPr lang="en-US" altLang="zh-CN" sz="2000" dirty="0" smtClean="0">
                <a:solidFill>
                  <a:srgbClr val="301E05"/>
                </a:solidFill>
              </a:rPr>
              <a:t>edge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301E05"/>
              </a:solidFill>
              <a:effectLst/>
              <a:uFillTx/>
              <a:sym typeface="苹方 中等" panose="020B04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37665" y="1332641"/>
            <a:ext cx="87086" cy="120770"/>
          </a:xfrm>
          <a:prstGeom prst="rect">
            <a:avLst/>
          </a:prstGeom>
          <a:solidFill>
            <a:srgbClr val="301E05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1959435" y="1388095"/>
            <a:ext cx="1763485" cy="0"/>
          </a:xfrm>
          <a:prstGeom prst="line">
            <a:avLst/>
          </a:prstGeom>
          <a:noFill/>
          <a:ln w="38100" cap="flat">
            <a:solidFill>
              <a:srgbClr val="301E05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文本框 18"/>
          <p:cNvSpPr txBox="1"/>
          <p:nvPr/>
        </p:nvSpPr>
        <p:spPr>
          <a:xfrm>
            <a:off x="3729095" y="1213400"/>
            <a:ext cx="806311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301E05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column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301E05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cxnSp>
        <p:nvCxnSpPr>
          <p:cNvPr id="20" name="直线连接符 19"/>
          <p:cNvCxnSpPr/>
          <p:nvPr/>
        </p:nvCxnSpPr>
        <p:spPr>
          <a:xfrm>
            <a:off x="4526673" y="1387806"/>
            <a:ext cx="2628000" cy="0"/>
          </a:xfrm>
          <a:prstGeom prst="line">
            <a:avLst/>
          </a:prstGeom>
          <a:noFill/>
          <a:ln w="38100" cap="flat">
            <a:solidFill>
              <a:srgbClr val="301E05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矩形 20"/>
          <p:cNvSpPr/>
          <p:nvPr/>
        </p:nvSpPr>
        <p:spPr>
          <a:xfrm>
            <a:off x="6281062" y="1332641"/>
            <a:ext cx="136800" cy="100800"/>
          </a:xfrm>
          <a:prstGeom prst="rect">
            <a:avLst/>
          </a:prstGeom>
          <a:solidFill>
            <a:srgbClr val="301E05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90748" y="1213400"/>
            <a:ext cx="607539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00" dirty="0" smtClean="0">
                <a:solidFill>
                  <a:srgbClr val="301E05"/>
                </a:solidFill>
              </a:rPr>
              <a:t>value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301E05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cxnSp>
        <p:nvCxnSpPr>
          <p:cNvPr id="23" name="直线连接符 22"/>
          <p:cNvCxnSpPr/>
          <p:nvPr/>
        </p:nvCxnSpPr>
        <p:spPr>
          <a:xfrm>
            <a:off x="7815941" y="1382140"/>
            <a:ext cx="894787" cy="0"/>
          </a:xfrm>
          <a:prstGeom prst="line">
            <a:avLst/>
          </a:prstGeom>
          <a:noFill/>
          <a:ln w="38100" cap="flat">
            <a:solidFill>
              <a:srgbClr val="301E05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矩形 25"/>
          <p:cNvSpPr/>
          <p:nvPr/>
        </p:nvSpPr>
        <p:spPr>
          <a:xfrm>
            <a:off x="8678072" y="1332641"/>
            <a:ext cx="87086" cy="120770"/>
          </a:xfrm>
          <a:prstGeom prst="rect">
            <a:avLst/>
          </a:prstGeom>
          <a:solidFill>
            <a:srgbClr val="301E05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590314" y="5309017"/>
            <a:ext cx="102657" cy="9643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66190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err="1"/>
              <a:t>JanusGraph</a:t>
            </a:r>
            <a:r>
              <a:rPr lang="en-US" altLang="zh-CN" dirty="0"/>
              <a:t> with </a:t>
            </a:r>
            <a:r>
              <a:rPr lang="en-US" altLang="zh-CN" dirty="0" err="1"/>
              <a:t>HBase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HBase</a:t>
            </a:r>
            <a:r>
              <a:rPr lang="en-US" altLang="zh-CN" dirty="0"/>
              <a:t> Storage Model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 </a:t>
            </a:r>
            <a:r>
              <a:rPr lang="en-US" altLang="zh-CN" dirty="0"/>
              <a:t>Edge store -&gt; e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0" y="3377522"/>
            <a:ext cx="4441372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2000" dirty="0">
                <a:solidFill>
                  <a:srgbClr val="301E05"/>
                </a:solidFill>
              </a:rPr>
              <a:t>Property Key Cardinality is</a:t>
            </a:r>
            <a:r>
              <a:rPr lang="zh-CN" altLang="en-US" sz="2000" dirty="0">
                <a:solidFill>
                  <a:srgbClr val="301E05"/>
                </a:solidFill>
              </a:rPr>
              <a:t> </a:t>
            </a:r>
            <a:r>
              <a:rPr lang="en-US" altLang="zh-CN" sz="2000" dirty="0" smtClean="0">
                <a:solidFill>
                  <a:srgbClr val="301E05"/>
                </a:solidFill>
              </a:rPr>
              <a:t>“LIST”</a:t>
            </a:r>
            <a:endParaRPr lang="zh-CN" altLang="en-US" sz="2000" dirty="0">
              <a:solidFill>
                <a:srgbClr val="301E05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314" y="2299793"/>
            <a:ext cx="7079374" cy="850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229" y="3703603"/>
            <a:ext cx="7260771" cy="927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228" y="5171579"/>
            <a:ext cx="7166459" cy="9144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0" y="4901422"/>
            <a:ext cx="4441372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2000" dirty="0">
                <a:solidFill>
                  <a:srgbClr val="301E05"/>
                </a:solidFill>
              </a:rPr>
              <a:t>Property Key Cardinality is</a:t>
            </a:r>
            <a:r>
              <a:rPr lang="zh-CN" altLang="en-US" sz="2000" dirty="0">
                <a:solidFill>
                  <a:srgbClr val="301E05"/>
                </a:solidFill>
              </a:rPr>
              <a:t> </a:t>
            </a:r>
            <a:r>
              <a:rPr lang="en-US" altLang="zh-CN" sz="2000" dirty="0" smtClean="0">
                <a:solidFill>
                  <a:srgbClr val="301E05"/>
                </a:solidFill>
              </a:rPr>
              <a:t>“SET”</a:t>
            </a:r>
            <a:endParaRPr lang="zh-CN" altLang="en-US" sz="2000" dirty="0">
              <a:solidFill>
                <a:srgbClr val="301E05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1" y="1920684"/>
            <a:ext cx="4746171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2000" dirty="0">
                <a:solidFill>
                  <a:srgbClr val="301E05"/>
                </a:solidFill>
              </a:rPr>
              <a:t>Property Key Cardinality </a:t>
            </a:r>
            <a:r>
              <a:rPr lang="en-US" altLang="zh-CN" sz="2000" dirty="0" smtClean="0">
                <a:solidFill>
                  <a:srgbClr val="301E05"/>
                </a:solidFill>
              </a:rPr>
              <a:t>is</a:t>
            </a:r>
            <a:r>
              <a:rPr lang="zh-CN" altLang="en-US" sz="2000" dirty="0" smtClean="0">
                <a:solidFill>
                  <a:srgbClr val="301E05"/>
                </a:solidFill>
              </a:rPr>
              <a:t> </a:t>
            </a:r>
            <a:r>
              <a:rPr lang="en-US" altLang="zh-CN" sz="2000" dirty="0" smtClean="0">
                <a:solidFill>
                  <a:srgbClr val="301E05"/>
                </a:solidFill>
              </a:rPr>
              <a:t>“SINGLE”</a:t>
            </a:r>
            <a:endParaRPr lang="zh-CN" altLang="en-US" sz="2000" dirty="0">
              <a:solidFill>
                <a:srgbClr val="301E05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937665" y="1332641"/>
            <a:ext cx="87086" cy="120770"/>
          </a:xfrm>
          <a:prstGeom prst="rect">
            <a:avLst/>
          </a:prstGeom>
          <a:solidFill>
            <a:srgbClr val="301E05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21" name="直线连接符 20"/>
          <p:cNvCxnSpPr/>
          <p:nvPr/>
        </p:nvCxnSpPr>
        <p:spPr>
          <a:xfrm>
            <a:off x="1959435" y="1388095"/>
            <a:ext cx="1763485" cy="0"/>
          </a:xfrm>
          <a:prstGeom prst="line">
            <a:avLst/>
          </a:prstGeom>
          <a:noFill/>
          <a:ln w="38100" cap="flat">
            <a:solidFill>
              <a:srgbClr val="301E05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文本框 21"/>
          <p:cNvSpPr txBox="1"/>
          <p:nvPr/>
        </p:nvSpPr>
        <p:spPr>
          <a:xfrm>
            <a:off x="3729095" y="1213400"/>
            <a:ext cx="806311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301E05"/>
                </a:solidFill>
                <a:effectLst/>
                <a:uFillTx/>
                <a:latin typeface="+mn-lt"/>
                <a:ea typeface="+mn-ea"/>
                <a:cs typeface="+mn-cs"/>
                <a:sym typeface="苹方 中等" panose="020B0400000000000000" charset="-122"/>
              </a:rPr>
              <a:t>column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301E05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cxnSp>
        <p:nvCxnSpPr>
          <p:cNvPr id="23" name="直线连接符 22"/>
          <p:cNvCxnSpPr/>
          <p:nvPr/>
        </p:nvCxnSpPr>
        <p:spPr>
          <a:xfrm>
            <a:off x="4526673" y="1387806"/>
            <a:ext cx="2628000" cy="0"/>
          </a:xfrm>
          <a:prstGeom prst="line">
            <a:avLst/>
          </a:prstGeom>
          <a:noFill/>
          <a:ln w="38100" cap="flat">
            <a:solidFill>
              <a:srgbClr val="301E05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矩形 23"/>
          <p:cNvSpPr/>
          <p:nvPr/>
        </p:nvSpPr>
        <p:spPr>
          <a:xfrm>
            <a:off x="6281062" y="1332641"/>
            <a:ext cx="136800" cy="100800"/>
          </a:xfrm>
          <a:prstGeom prst="rect">
            <a:avLst/>
          </a:prstGeom>
          <a:solidFill>
            <a:srgbClr val="301E05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90748" y="1213400"/>
            <a:ext cx="607539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00" dirty="0" smtClean="0">
                <a:solidFill>
                  <a:srgbClr val="301E05"/>
                </a:solidFill>
              </a:rPr>
              <a:t>value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301E05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  <p:cxnSp>
        <p:nvCxnSpPr>
          <p:cNvPr id="26" name="直线连接符 25"/>
          <p:cNvCxnSpPr/>
          <p:nvPr/>
        </p:nvCxnSpPr>
        <p:spPr>
          <a:xfrm>
            <a:off x="7815941" y="1382140"/>
            <a:ext cx="894787" cy="0"/>
          </a:xfrm>
          <a:prstGeom prst="line">
            <a:avLst/>
          </a:prstGeom>
          <a:noFill/>
          <a:ln w="38100" cap="flat">
            <a:solidFill>
              <a:srgbClr val="301E05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矩形 26"/>
          <p:cNvSpPr/>
          <p:nvPr/>
        </p:nvSpPr>
        <p:spPr>
          <a:xfrm>
            <a:off x="8678072" y="1332641"/>
            <a:ext cx="87086" cy="120770"/>
          </a:xfrm>
          <a:prstGeom prst="rect">
            <a:avLst/>
          </a:prstGeom>
          <a:solidFill>
            <a:srgbClr val="301E05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197729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err="1"/>
              <a:t>JanusGraph</a:t>
            </a:r>
            <a:r>
              <a:rPr lang="en-US" altLang="zh-CN" dirty="0"/>
              <a:t> with </a:t>
            </a:r>
            <a:r>
              <a:rPr lang="en-US" altLang="zh-CN" dirty="0" err="1"/>
              <a:t>HBase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HBase</a:t>
            </a:r>
            <a:r>
              <a:rPr lang="en-US" altLang="zh-CN" dirty="0"/>
              <a:t> Storage Model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 </a:t>
            </a:r>
            <a:r>
              <a:rPr lang="en-US" altLang="zh-CN" dirty="0"/>
              <a:t>Index store -&gt; g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sz="2000" dirty="0">
                <a:solidFill>
                  <a:srgbClr val="301E05"/>
                </a:solidFill>
              </a:rPr>
              <a:t>Storage </a:t>
            </a:r>
            <a:r>
              <a:rPr kumimoji="1" lang="en-US" altLang="zh-CN" dirty="0" smtClean="0">
                <a:solidFill>
                  <a:srgbClr val="301E05"/>
                </a:solidFill>
              </a:rPr>
              <a:t>graph </a:t>
            </a:r>
            <a:r>
              <a:rPr kumimoji="1" lang="en-US" altLang="zh-CN" dirty="0">
                <a:solidFill>
                  <a:srgbClr val="301E05"/>
                </a:solidFill>
              </a:rPr>
              <a:t>indexes </a:t>
            </a:r>
            <a:r>
              <a:rPr kumimoji="1" lang="en-US" altLang="zh-CN" dirty="0" smtClean="0">
                <a:solidFill>
                  <a:srgbClr val="301E05"/>
                </a:solidFill>
              </a:rPr>
              <a:t>(Composite Index)</a:t>
            </a:r>
            <a:r>
              <a:rPr kumimoji="1" lang="zh-CN" altLang="en-US" dirty="0" smtClean="0">
                <a:solidFill>
                  <a:srgbClr val="301E05"/>
                </a:solidFill>
              </a:rPr>
              <a:t> </a:t>
            </a:r>
            <a:r>
              <a:rPr kumimoji="1" lang="en-US" altLang="zh-CN" dirty="0" smtClean="0">
                <a:solidFill>
                  <a:srgbClr val="301E05"/>
                </a:solidFill>
              </a:rPr>
              <a:t>data</a:t>
            </a:r>
            <a:endParaRPr kumimoji="1" lang="zh-CN" altLang="en-US" dirty="0" smtClean="0">
              <a:solidFill>
                <a:srgbClr val="301E05"/>
              </a:solidFill>
            </a:endParaRPr>
          </a:p>
          <a:p>
            <a:pPr lvl="1"/>
            <a:r>
              <a:rPr kumimoji="1" lang="en-US" altLang="zh-CN" dirty="0" err="1" smtClean="0"/>
              <a:t>Rowkey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-&gt;</a:t>
            </a:r>
            <a:r>
              <a:rPr kumimoji="1" lang="zh-CN" altLang="en-US" dirty="0" smtClean="0"/>
              <a:t> </a:t>
            </a:r>
            <a:r>
              <a:rPr lang="en-US" altLang="zh-CN" dirty="0"/>
              <a:t>property</a:t>
            </a:r>
            <a:r>
              <a:rPr lang="zh-CN" altLang="en-US" dirty="0"/>
              <a:t> </a:t>
            </a:r>
            <a:r>
              <a:rPr kumimoji="1" lang="en-US" altLang="zh-CN" dirty="0" smtClean="0"/>
              <a:t>values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Cell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value-&gt;</a:t>
            </a:r>
            <a:endParaRPr kumimoji="1" lang="zh-CN" altLang="en-US" dirty="0" smtClean="0"/>
          </a:p>
          <a:p>
            <a:pPr lvl="2"/>
            <a:r>
              <a:rPr lang="en-US" altLang="zh-CN" dirty="0" err="1" smtClean="0"/>
              <a:t>relationId</a:t>
            </a:r>
            <a:endParaRPr lang="zh-CN" altLang="en-US" dirty="0" smtClean="0"/>
          </a:p>
          <a:p>
            <a:pPr lvl="2"/>
            <a:r>
              <a:rPr lang="en-US" altLang="zh-CN" dirty="0" err="1" smtClean="0"/>
              <a:t>outVertexId</a:t>
            </a:r>
            <a:endParaRPr lang="zh-CN" altLang="en-US" dirty="0" smtClean="0"/>
          </a:p>
          <a:p>
            <a:pPr lvl="2"/>
            <a:r>
              <a:rPr lang="en-US" altLang="zh-CN" dirty="0" err="1" smtClean="0"/>
              <a:t>typeId</a:t>
            </a:r>
            <a:endParaRPr lang="zh-CN" altLang="en-US" dirty="0" smtClean="0"/>
          </a:p>
          <a:p>
            <a:pPr lvl="2"/>
            <a:r>
              <a:rPr lang="en-US" altLang="zh-CN" dirty="0" err="1">
                <a:solidFill>
                  <a:srgbClr val="53585F"/>
                </a:solidFill>
              </a:rPr>
              <a:t>inVertexId</a:t>
            </a:r>
            <a:endParaRPr kumimoji="1" lang="zh-CN" altLang="en-US" dirty="0" smtClean="0">
              <a:solidFill>
                <a:srgbClr val="53585F"/>
              </a:solidFill>
            </a:endParaRP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8062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err="1"/>
              <a:t>JanusGraph</a:t>
            </a:r>
            <a:r>
              <a:rPr lang="en-US" altLang="zh-CN" dirty="0"/>
              <a:t> with </a:t>
            </a:r>
            <a:r>
              <a:rPr lang="en-US" altLang="zh-CN" dirty="0" err="1"/>
              <a:t>HBase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Optimization Suggestions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sz="2000" dirty="0" err="1" smtClean="0"/>
              <a:t>hbase.regionserver.thread.compaction.large</a:t>
            </a:r>
            <a:r>
              <a:rPr lang="en-US" altLang="zh-CN" sz="2000" dirty="0" smtClean="0"/>
              <a:t>/small</a:t>
            </a:r>
            <a:endParaRPr lang="zh-CN" altLang="en-US" sz="2000" dirty="0" smtClean="0"/>
          </a:p>
          <a:p>
            <a:r>
              <a:rPr lang="en-US" altLang="zh-CN" sz="2000" dirty="0" err="1" smtClean="0"/>
              <a:t>hbase.hstore.flusher.count</a:t>
            </a:r>
            <a:endParaRPr lang="zh-CN" altLang="en-US" sz="2000" dirty="0" smtClean="0"/>
          </a:p>
          <a:p>
            <a:r>
              <a:rPr lang="en-US" altLang="zh-CN" sz="2000" dirty="0" err="1" smtClean="0"/>
              <a:t>hbase.hregion.memstore.flush.sizeh</a:t>
            </a:r>
            <a:endParaRPr lang="zh-CN" altLang="en-US" sz="2000" dirty="0" smtClean="0"/>
          </a:p>
          <a:p>
            <a:r>
              <a:rPr lang="en-US" altLang="zh-CN" sz="2000" dirty="0" err="1" smtClean="0"/>
              <a:t>base.hregion.memstore.block.multiplier</a:t>
            </a:r>
            <a:endParaRPr lang="zh-CN" altLang="en-US" sz="2000" dirty="0" smtClean="0"/>
          </a:p>
          <a:p>
            <a:r>
              <a:rPr lang="en-US" altLang="zh-CN" sz="2000" dirty="0" err="1" smtClean="0"/>
              <a:t>hbase.hregion.percolumnfamilyflush.size.lower.bound</a:t>
            </a:r>
            <a:endParaRPr lang="zh-CN" altLang="en-US" sz="2000" dirty="0" smtClean="0"/>
          </a:p>
          <a:p>
            <a:r>
              <a:rPr lang="en-US" altLang="zh-CN" sz="2000" dirty="0" err="1" smtClean="0"/>
              <a:t>hbase.regionserver.global.memstore.size</a:t>
            </a:r>
            <a:endParaRPr lang="zh-CN" altLang="en-US" sz="2000" dirty="0" smtClean="0"/>
          </a:p>
          <a:p>
            <a:r>
              <a:rPr lang="en-US" altLang="zh-CN" sz="2000" dirty="0" err="1" smtClean="0"/>
              <a:t>hfile.block.cache.size</a:t>
            </a:r>
            <a:endParaRPr lang="zh-CN" altLang="en-US" sz="2000" dirty="0" smtClean="0"/>
          </a:p>
          <a:p>
            <a:r>
              <a:rPr lang="en-US" altLang="zh-CN" sz="2000" dirty="0" err="1" smtClean="0"/>
              <a:t>hbase.regionserver.global.memstore.size.lower.limit</a:t>
            </a:r>
            <a:r>
              <a:rPr lang="en-US" altLang="zh-CN" sz="2000" dirty="0" smtClean="0"/>
              <a:t> </a:t>
            </a:r>
            <a:r>
              <a:rPr lang="zh-CN" altLang="en-US" sz="2000" dirty="0"/>
              <a:t>（</a:t>
            </a:r>
            <a:r>
              <a:rPr lang="en-US" altLang="zh-CN" sz="2000" dirty="0" err="1"/>
              <a:t>hbase.regionserver.global.memstore.lowerLimit</a:t>
            </a:r>
            <a:r>
              <a:rPr lang="zh-CN" altLang="en-US" sz="2000" dirty="0" smtClean="0"/>
              <a:t>）</a:t>
            </a:r>
          </a:p>
          <a:p>
            <a:r>
              <a:rPr kumimoji="1" lang="en-US" altLang="zh-CN" dirty="0" smtClean="0"/>
              <a:t>Random vs. Explicit Partitioning</a:t>
            </a:r>
            <a:endParaRPr kumimoji="1" lang="zh-CN" altLang="en-US" dirty="0" smtClean="0"/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95677440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55448" y="326872"/>
            <a:ext cx="5435129" cy="562124"/>
          </a:xfrm>
        </p:spPr>
        <p:txBody>
          <a:bodyPr/>
          <a:lstStyle/>
          <a:p>
            <a:r>
              <a:rPr kumimoji="1" lang="en-US" altLang="zh-CN" dirty="0" smtClean="0"/>
              <a:t>About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</a:t>
            </a:r>
            <a:endParaRPr kumimoji="1" lang="zh-CN" altLang="en-US" dirty="0"/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444843023"/>
              </p:ext>
            </p:extLst>
          </p:nvPr>
        </p:nvGraphicFramePr>
        <p:xfrm>
          <a:off x="628649" y="1324303"/>
          <a:ext cx="7976507" cy="5011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87086" y="3186303"/>
            <a:ext cx="102657" cy="9643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n-lt"/>
              <a:ea typeface="+mn-ea"/>
              <a:cs typeface="+mn-cs"/>
              <a:sym typeface="苹方 中等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1756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/>
          </p:cNvSpPr>
          <p:nvPr>
            <p:ph type="body" idx="4294967295"/>
          </p:nvPr>
        </p:nvSpPr>
        <p:spPr>
          <a:xfrm>
            <a:off x="3239770" y="1859915"/>
            <a:ext cx="3335655" cy="17430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000" dirty="0">
                <a:latin typeface="方正兰亭大黑_GBK" panose="02000000000000000000" charset="-122"/>
                <a:ea typeface="方正兰亭大黑_GBK" panose="02000000000000000000" charset="-122"/>
              </a:rPr>
              <a:t>Thanks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147" y="3416300"/>
            <a:ext cx="2578100" cy="26162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xfrm>
            <a:off x="586740" y="922020"/>
            <a:ext cx="2395220" cy="752475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10640">
                <a:latin typeface="+mn-lt"/>
                <a:ea typeface="+mn-ea"/>
                <a:cs typeface="+mn-cs"/>
                <a:sym typeface="苹方 中等" panose="020B0400000000000000" charset="-122"/>
              </a:defRPr>
            </a:lvl1pPr>
          </a:lstStyle>
          <a:p>
            <a:r>
              <a:rPr sz="3600" dirty="0">
                <a:sym typeface="+mn-ea"/>
              </a:rPr>
              <a:t>C</a:t>
            </a:r>
            <a:r>
              <a:rPr lang="en-US" sz="3600" dirty="0">
                <a:sym typeface="+mn-ea"/>
              </a:rPr>
              <a:t>ontent</a:t>
            </a:r>
            <a:endParaRPr lang="en-US" sz="3600" dirty="0"/>
          </a:p>
        </p:txBody>
      </p:sp>
      <p:grpSp>
        <p:nvGrpSpPr>
          <p:cNvPr id="6" name="组合 5"/>
          <p:cNvGrpSpPr/>
          <p:nvPr/>
        </p:nvGrpSpPr>
        <p:grpSpPr>
          <a:xfrm>
            <a:off x="4315109" y="1510048"/>
            <a:ext cx="4714427" cy="4185856"/>
            <a:chOff x="7101" y="2386"/>
            <a:chExt cx="5611" cy="5717"/>
          </a:xfrm>
        </p:grpSpPr>
        <p:sp>
          <p:nvSpPr>
            <p:cNvPr id="166" name="Shape 166"/>
            <p:cNvSpPr/>
            <p:nvPr/>
          </p:nvSpPr>
          <p:spPr>
            <a:xfrm>
              <a:off x="7101" y="2386"/>
              <a:ext cx="648" cy="68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19050" tIns="19050" rIns="19050" bIns="19050" anchor="ctr">
              <a:spAutoFit/>
            </a:bodyPr>
            <a:lstStyle>
              <a:lvl1pPr>
                <a:defRPr sz="8000">
                  <a:solidFill>
                    <a:schemeClr val="accent1">
                      <a:hueOff val="-78757"/>
                      <a:satOff val="2397"/>
                      <a:lumOff val="10536"/>
                    </a:schemeClr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3000" dirty="0">
                  <a:solidFill>
                    <a:schemeClr val="accent5"/>
                  </a:solidFill>
                </a:rPr>
                <a:t>01</a:t>
              </a:r>
            </a:p>
          </p:txBody>
        </p:sp>
        <p:sp>
          <p:nvSpPr>
            <p:cNvPr id="167" name="Shape 167"/>
            <p:cNvSpPr/>
            <p:nvPr/>
          </p:nvSpPr>
          <p:spPr>
            <a:xfrm>
              <a:off x="7101" y="4064"/>
              <a:ext cx="648" cy="68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19050" tIns="19050" rIns="19050" bIns="19050" anchor="ctr">
              <a:spAutoFit/>
            </a:bodyPr>
            <a:lstStyle>
              <a:lvl1pPr>
                <a:defRPr sz="8000">
                  <a:solidFill>
                    <a:schemeClr val="accent1">
                      <a:hueOff val="-78757"/>
                      <a:satOff val="2397"/>
                      <a:lumOff val="10536"/>
                    </a:schemeClr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3000" dirty="0">
                  <a:solidFill>
                    <a:srgbClr val="C82506"/>
                  </a:solidFill>
                </a:rPr>
                <a:t>02</a:t>
              </a:r>
            </a:p>
          </p:txBody>
        </p:sp>
        <p:sp>
          <p:nvSpPr>
            <p:cNvPr id="168" name="Shape 168"/>
            <p:cNvSpPr/>
            <p:nvPr/>
          </p:nvSpPr>
          <p:spPr>
            <a:xfrm>
              <a:off x="7101" y="7420"/>
              <a:ext cx="648" cy="68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19050" tIns="19050" rIns="19050" bIns="19050" anchor="ctr">
              <a:spAutoFit/>
            </a:bodyPr>
            <a:lstStyle>
              <a:lvl1pPr>
                <a:defRPr sz="8000">
                  <a:solidFill>
                    <a:schemeClr val="accent1">
                      <a:hueOff val="-78757"/>
                      <a:satOff val="2397"/>
                      <a:lumOff val="10536"/>
                    </a:schemeClr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3000">
                  <a:solidFill>
                    <a:srgbClr val="C82506"/>
                  </a:solidFill>
                </a:rPr>
                <a:t>04</a:t>
              </a:r>
            </a:p>
          </p:txBody>
        </p:sp>
        <p:sp>
          <p:nvSpPr>
            <p:cNvPr id="169" name="Shape 169"/>
            <p:cNvSpPr/>
            <p:nvPr/>
          </p:nvSpPr>
          <p:spPr>
            <a:xfrm>
              <a:off x="7101" y="5742"/>
              <a:ext cx="648" cy="68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19050" tIns="19050" rIns="19050" bIns="19050" anchor="ctr">
              <a:spAutoFit/>
            </a:bodyPr>
            <a:lstStyle>
              <a:lvl1pPr>
                <a:defRPr sz="8000">
                  <a:solidFill>
                    <a:schemeClr val="accent1">
                      <a:hueOff val="-78757"/>
                      <a:satOff val="2397"/>
                      <a:lumOff val="10536"/>
                    </a:schemeClr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3000">
                  <a:solidFill>
                    <a:srgbClr val="C82506"/>
                  </a:solidFill>
                </a:rPr>
                <a:t>03</a:t>
              </a:r>
            </a:p>
          </p:txBody>
        </p:sp>
        <p:sp>
          <p:nvSpPr>
            <p:cNvPr id="170" name="Shape 170"/>
            <p:cNvSpPr/>
            <p:nvPr/>
          </p:nvSpPr>
          <p:spPr>
            <a:xfrm>
              <a:off x="8188" y="2480"/>
              <a:ext cx="4131" cy="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spAutoFit/>
            </a:bodyPr>
            <a:lstStyle>
              <a:lvl1pPr>
                <a:defRPr sz="6000"/>
              </a:lvl1pPr>
            </a:lstStyle>
            <a:p>
              <a:r>
                <a:rPr lang="en-US" altLang="zh-CN" sz="2250" dirty="0" smtClean="0"/>
                <a:t>About</a:t>
              </a:r>
              <a:r>
                <a:rPr lang="zh-CN" altLang="en-US" sz="2250" dirty="0" smtClean="0"/>
                <a:t> </a:t>
              </a:r>
              <a:r>
                <a:rPr lang="en-US" altLang="zh-CN" sz="2250" dirty="0" smtClean="0"/>
                <a:t>Us</a:t>
              </a:r>
              <a:endParaRPr sz="2250" dirty="0"/>
            </a:p>
          </p:txBody>
        </p:sp>
        <p:sp>
          <p:nvSpPr>
            <p:cNvPr id="173" name="Shape 173"/>
            <p:cNvSpPr/>
            <p:nvPr/>
          </p:nvSpPr>
          <p:spPr>
            <a:xfrm>
              <a:off x="8188" y="4158"/>
              <a:ext cx="3992" cy="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spAutoFit/>
            </a:bodyPr>
            <a:lstStyle>
              <a:lvl1pPr>
                <a:defRPr sz="6000"/>
              </a:lvl1pPr>
            </a:lstStyle>
            <a:p>
              <a:r>
                <a:rPr lang="en-US" altLang="zh-CN" sz="2250" dirty="0">
                  <a:solidFill>
                    <a:srgbClr val="C00000"/>
                  </a:solidFill>
                  <a:sym typeface="+mn-ea"/>
                </a:rPr>
                <a:t>Something about Graph</a:t>
              </a:r>
              <a:endParaRPr lang="en-US" altLang="zh-CN" sz="2250" dirty="0">
                <a:solidFill>
                  <a:srgbClr val="C00000"/>
                </a:solidFill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8188" y="5836"/>
              <a:ext cx="4524" cy="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spAutoFit/>
            </a:bodyPr>
            <a:lstStyle>
              <a:lvl1pPr>
                <a:defRPr sz="6000"/>
              </a:lvl1pPr>
            </a:lstStyle>
            <a:p>
              <a:r>
                <a:rPr lang="en-US" altLang="zh-CN" sz="2250" dirty="0" smtClean="0"/>
                <a:t>Introduction</a:t>
              </a:r>
              <a:r>
                <a:rPr lang="zh-CN" altLang="en-US" sz="2250" dirty="0" smtClean="0"/>
                <a:t> </a:t>
              </a:r>
              <a:r>
                <a:rPr lang="en-US" altLang="zh-CN" sz="2250" dirty="0" smtClean="0"/>
                <a:t>to</a:t>
              </a:r>
              <a:r>
                <a:rPr lang="zh-CN" altLang="en-US" sz="2250" dirty="0" smtClean="0"/>
                <a:t> </a:t>
              </a:r>
              <a:r>
                <a:rPr lang="en-US" altLang="zh-CN" sz="2250" dirty="0" err="1" smtClean="0"/>
                <a:t>JanusGraph</a:t>
              </a:r>
              <a:endParaRPr sz="2250" dirty="0"/>
            </a:p>
          </p:txBody>
        </p:sp>
        <p:sp>
          <p:nvSpPr>
            <p:cNvPr id="179" name="Shape 179"/>
            <p:cNvSpPr/>
            <p:nvPr/>
          </p:nvSpPr>
          <p:spPr>
            <a:xfrm>
              <a:off x="8188" y="7514"/>
              <a:ext cx="3992" cy="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spAutoFit/>
            </a:bodyPr>
            <a:lstStyle>
              <a:lvl1pPr>
                <a:defRPr sz="6000"/>
              </a:lvl1pPr>
            </a:lstStyle>
            <a:p>
              <a:r>
                <a:rPr lang="en-US" altLang="zh-CN" sz="2250" dirty="0" err="1" smtClean="0"/>
                <a:t>JanusGraph</a:t>
              </a:r>
              <a:r>
                <a:rPr lang="zh-CN" altLang="en-US" sz="2250" dirty="0" smtClean="0"/>
                <a:t> </a:t>
              </a:r>
              <a:r>
                <a:rPr lang="en-US" altLang="zh-CN" sz="2250" dirty="0" smtClean="0"/>
                <a:t>with</a:t>
              </a:r>
              <a:r>
                <a:rPr lang="zh-CN" altLang="en-US" sz="2250" dirty="0" smtClean="0"/>
                <a:t> </a:t>
              </a:r>
              <a:r>
                <a:rPr lang="en-US" altLang="zh-CN" sz="2250" dirty="0" err="1" smtClean="0"/>
                <a:t>HBase</a:t>
              </a:r>
              <a:endParaRPr sz="2250" dirty="0"/>
            </a:p>
          </p:txBody>
        </p:sp>
      </p:grpSp>
    </p:spTree>
    <p:extLst>
      <p:ext uri="{BB962C8B-B14F-4D97-AF65-F5344CB8AC3E}">
        <p14:creationId xmlns:p14="http://schemas.microsoft.com/office/powerpoint/2010/main" val="119567042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Something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about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Graph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What is a Graph Database </a:t>
            </a:r>
            <a:endParaRPr lang="en-US" altLang="zh-CN" dirty="0">
              <a:effectLst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As </a:t>
            </a:r>
            <a:r>
              <a:rPr lang="en-US" altLang="zh-CN" dirty="0"/>
              <a:t>name suggests, it is a database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r>
              <a:rPr lang="en-US" altLang="zh-CN" dirty="0"/>
              <a:t>Uses </a:t>
            </a:r>
            <a:r>
              <a:rPr lang="en-US" altLang="zh-CN" b="1" dirty="0"/>
              <a:t>graph structures </a:t>
            </a:r>
            <a:r>
              <a:rPr lang="en-US" altLang="zh-CN" dirty="0"/>
              <a:t>for semantic queries with </a:t>
            </a:r>
            <a:r>
              <a:rPr lang="en-US" altLang="zh-CN" b="1" dirty="0"/>
              <a:t>nodes, edges and properties </a:t>
            </a:r>
            <a:r>
              <a:rPr lang="en-US" altLang="zh-CN" dirty="0"/>
              <a:t>to represent and store </a:t>
            </a:r>
            <a:r>
              <a:rPr lang="en-US" altLang="zh-CN" dirty="0" smtClean="0"/>
              <a:t>data.</a:t>
            </a:r>
            <a:endParaRPr lang="zh-CN" altLang="en-US" dirty="0" smtClean="0"/>
          </a:p>
          <a:p>
            <a:r>
              <a:rPr lang="en-US" altLang="zh-CN" dirty="0"/>
              <a:t> Allow data in the store to be linked together directly.</a:t>
            </a:r>
            <a:endParaRPr lang="zh-CN" altLang="en-US" dirty="0"/>
          </a:p>
          <a:p>
            <a:r>
              <a:rPr lang="en-US" altLang="zh-CN" dirty="0"/>
              <a:t> compare</a:t>
            </a:r>
            <a:r>
              <a:rPr lang="zh-CN" altLang="en-US" dirty="0"/>
              <a:t> </a:t>
            </a:r>
            <a:r>
              <a:rPr lang="en-US" altLang="zh-CN" dirty="0"/>
              <a:t>with traditional relational </a:t>
            </a:r>
            <a:r>
              <a:rPr lang="en-US" altLang="zh-CN" dirty="0" smtClean="0"/>
              <a:t>databases</a:t>
            </a:r>
            <a:endParaRPr lang="zh-CN" altLang="en-US" dirty="0" smtClean="0"/>
          </a:p>
          <a:p>
            <a:pPr lvl="1"/>
            <a:r>
              <a:rPr lang="en-US" altLang="zh-CN" dirty="0"/>
              <a:t>Hybrid relations. </a:t>
            </a:r>
            <a:endParaRPr lang="zh-CN" altLang="en-US" dirty="0" smtClean="0"/>
          </a:p>
          <a:p>
            <a:pPr lvl="1"/>
            <a:r>
              <a:rPr lang="en-US" altLang="zh-CN" dirty="0"/>
              <a:t>Handy in finding connections between </a:t>
            </a:r>
            <a:r>
              <a:rPr lang="en-US" altLang="zh-CN" dirty="0" smtClean="0"/>
              <a:t>entities.</a:t>
            </a:r>
            <a:endParaRPr lang="en-US" altLang="zh-CN" dirty="0"/>
          </a:p>
          <a:p>
            <a:pPr lvl="1"/>
            <a:endParaRPr lang="zh-CN" altLang="en-US" dirty="0"/>
          </a:p>
          <a:p>
            <a:pPr lvl="1"/>
            <a:endParaRPr lang="zh-CN" altLang="en-US" dirty="0" smtClean="0"/>
          </a:p>
          <a:p>
            <a:pPr lvl="1"/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604027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Something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Graph Structures - Vertices 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5244353" y="2215589"/>
            <a:ext cx="3466260" cy="4134411"/>
          </a:xfrm>
        </p:spPr>
        <p:txBody>
          <a:bodyPr/>
          <a:lstStyle/>
          <a:p>
            <a:r>
              <a:rPr lang="en-US" altLang="zh-CN" dirty="0"/>
              <a:t>Vertices are the </a:t>
            </a:r>
            <a:r>
              <a:rPr lang="en-US" altLang="zh-CN" b="1" i="1" dirty="0"/>
              <a:t>nodes </a:t>
            </a:r>
            <a:r>
              <a:rPr lang="en-US" altLang="zh-CN" dirty="0"/>
              <a:t>or </a:t>
            </a:r>
            <a:r>
              <a:rPr lang="en-US" altLang="zh-CN" b="1" i="1" dirty="0"/>
              <a:t>points </a:t>
            </a:r>
            <a:r>
              <a:rPr lang="en-US" altLang="zh-CN" dirty="0"/>
              <a:t>in a graph structure </a:t>
            </a:r>
            <a:endParaRPr lang="zh-CN" altLang="en-US" dirty="0" smtClean="0"/>
          </a:p>
          <a:p>
            <a:r>
              <a:rPr lang="en-US" altLang="zh-CN" dirty="0">
                <a:solidFill>
                  <a:srgbClr val="301E05"/>
                </a:solidFill>
              </a:rPr>
              <a:t>Every vertex may contain a unique ID.</a:t>
            </a:r>
            <a:endParaRPr lang="zh-CN" altLang="en-US" dirty="0">
              <a:solidFill>
                <a:srgbClr val="301E05"/>
              </a:solidFill>
            </a:endParaRPr>
          </a:p>
          <a:p>
            <a:endParaRPr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86" y="2524221"/>
            <a:ext cx="3629351" cy="208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193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Something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Graph Structures - Vertices 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5244353" y="2215589"/>
            <a:ext cx="3466260" cy="4134411"/>
          </a:xfrm>
        </p:spPr>
        <p:txBody>
          <a:bodyPr>
            <a:normAutofit/>
          </a:bodyPr>
          <a:lstStyle/>
          <a:p>
            <a:r>
              <a:rPr lang="en-US" altLang="zh-CN" dirty="0"/>
              <a:t>Vertices are the </a:t>
            </a:r>
            <a:r>
              <a:rPr lang="en-US" altLang="zh-CN" b="1" i="1" dirty="0"/>
              <a:t>nodes </a:t>
            </a:r>
            <a:r>
              <a:rPr lang="en-US" altLang="zh-CN" dirty="0"/>
              <a:t>or </a:t>
            </a:r>
            <a:r>
              <a:rPr lang="en-US" altLang="zh-CN" b="1" i="1" dirty="0"/>
              <a:t>points </a:t>
            </a:r>
            <a:r>
              <a:rPr lang="en-US" altLang="zh-CN" dirty="0"/>
              <a:t>in a graph </a:t>
            </a:r>
            <a:r>
              <a:rPr lang="en-US" altLang="zh-CN" dirty="0" smtClean="0"/>
              <a:t>structure</a:t>
            </a:r>
            <a:endParaRPr lang="zh-CN" altLang="en-US" dirty="0" smtClean="0"/>
          </a:p>
          <a:p>
            <a:r>
              <a:rPr lang="en-US" altLang="zh-CN" dirty="0" smtClean="0"/>
              <a:t>Every vertex may </a:t>
            </a:r>
            <a:r>
              <a:rPr lang="en-US" altLang="zh-CN" dirty="0"/>
              <a:t>contain a unique </a:t>
            </a:r>
            <a:r>
              <a:rPr lang="en-US" altLang="zh-CN" dirty="0" smtClean="0"/>
              <a:t>ID.</a:t>
            </a:r>
            <a:endParaRPr lang="zh-CN" altLang="en-US" dirty="0"/>
          </a:p>
          <a:p>
            <a:r>
              <a:rPr lang="en-US" altLang="zh-CN" dirty="0"/>
              <a:t>Vertices can be associated with a set of </a:t>
            </a:r>
            <a:r>
              <a:rPr lang="en-US" altLang="zh-CN" b="1" i="1" dirty="0"/>
              <a:t>properties </a:t>
            </a:r>
            <a:r>
              <a:rPr lang="en-US" altLang="zh-CN" dirty="0"/>
              <a:t>(key-value pairs) 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5" y="2215589"/>
            <a:ext cx="4020563" cy="267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88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Something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Graph Structures - Edges 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5244353" y="2215589"/>
            <a:ext cx="3466260" cy="4134411"/>
          </a:xfrm>
        </p:spPr>
        <p:txBody>
          <a:bodyPr/>
          <a:lstStyle/>
          <a:p>
            <a:r>
              <a:rPr lang="en-US" altLang="zh-CN" dirty="0"/>
              <a:t>Edges are the </a:t>
            </a:r>
            <a:r>
              <a:rPr lang="en-US" altLang="zh-CN" b="1" i="1" dirty="0"/>
              <a:t>connections </a:t>
            </a:r>
            <a:r>
              <a:rPr lang="en-US" altLang="zh-CN" dirty="0"/>
              <a:t>between the vertices in a graph 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5589"/>
            <a:ext cx="3840217" cy="287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78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53585F"/>
      </a:dk1>
      <a:lt1>
        <a:srgbClr val="5F3E0C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EABC2C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ingFang SC Medium"/>
        <a:ea typeface="PingFang SC Medium"/>
        <a:cs typeface="PingFang SC Medium"/>
      </a:majorFont>
      <a:minorFont>
        <a:latin typeface="PingFang SC Medium"/>
        <a:ea typeface="PingFang SC Medium"/>
        <a:cs typeface="PingFang SC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78757"/>
            <a:satOff val="2397"/>
            <a:lumOff val="10536"/>
          </a:schemeClr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chemeClr val="accent1">
              <a:hueOff val="-78757"/>
              <a:satOff val="2397"/>
              <a:lumOff val="10536"/>
            </a:schemeClr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6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+mn-lt"/>
            <a:ea typeface="+mn-ea"/>
            <a:cs typeface="+mn-cs"/>
            <a:sym typeface="苹方 中等" panose="020B04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EABC2C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ingFang SC Medium"/>
        <a:ea typeface="PingFang SC Medium"/>
        <a:cs typeface="PingFang SC Medium"/>
      </a:majorFont>
      <a:minorFont>
        <a:latin typeface="PingFang SC Medium"/>
        <a:ea typeface="PingFang SC Medium"/>
        <a:cs typeface="PingFang SC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78757"/>
            <a:satOff val="2397"/>
            <a:lumOff val="10536"/>
          </a:schemeClr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chemeClr val="accent1">
              <a:hueOff val="-78757"/>
              <a:satOff val="2397"/>
              <a:lumOff val="10536"/>
            </a:schemeClr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6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+mn-lt"/>
            <a:ea typeface="+mn-ea"/>
            <a:cs typeface="+mn-cs"/>
            <a:sym typeface="苹方 中等" panose="020B04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4866</TotalTime>
  <Words>1244</Words>
  <Application>Microsoft Macintosh PowerPoint</Application>
  <PresentationFormat>全屏显示(4:3)</PresentationFormat>
  <Paragraphs>349</Paragraphs>
  <Slides>40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1" baseType="lpstr">
      <vt:lpstr>Futura</vt:lpstr>
      <vt:lpstr>Helvetica Light</vt:lpstr>
      <vt:lpstr>Helvetica Neue</vt:lpstr>
      <vt:lpstr>Microsoft YaHei</vt:lpstr>
      <vt:lpstr>PingFang SC Medium</vt:lpstr>
      <vt:lpstr>PingFang SC Semibold</vt:lpstr>
      <vt:lpstr>Wingdings</vt:lpstr>
      <vt:lpstr>方正兰亭大黑_GBK</vt:lpstr>
      <vt:lpstr>苹方 常规</vt:lpstr>
      <vt:lpstr>苹方 中等</vt:lpstr>
      <vt:lpstr>White</vt:lpstr>
      <vt:lpstr>PowerPoint 演示文稿</vt:lpstr>
      <vt:lpstr>Content</vt:lpstr>
      <vt:lpstr>Content</vt:lpstr>
      <vt:lpstr>PowerPoint 演示文稿</vt:lpstr>
      <vt:lpstr>Content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Content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Content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Microsoft Office 用户</cp:lastModifiedBy>
  <cp:revision>545</cp:revision>
  <cp:lastPrinted>2018-08-14T12:16:17Z</cp:lastPrinted>
  <dcterms:created xsi:type="dcterms:W3CDTF">2018-07-31T02:46:00Z</dcterms:created>
  <dcterms:modified xsi:type="dcterms:W3CDTF">2018-08-17T03:08:15Z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